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2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1"/>
  </p:sldMasterIdLst>
  <p:notesMasterIdLst>
    <p:notesMasterId r:id="rId38"/>
  </p:notesMasterIdLst>
  <p:sldIdLst>
    <p:sldId id="256" r:id="rId2"/>
    <p:sldId id="259" r:id="rId3"/>
    <p:sldId id="262" r:id="rId4"/>
    <p:sldId id="263" r:id="rId5"/>
    <p:sldId id="265" r:id="rId6"/>
    <p:sldId id="266" r:id="rId7"/>
    <p:sldId id="318" r:id="rId8"/>
    <p:sldId id="302" r:id="rId9"/>
    <p:sldId id="322" r:id="rId10"/>
    <p:sldId id="298" r:id="rId11"/>
    <p:sldId id="321" r:id="rId12"/>
    <p:sldId id="295" r:id="rId13"/>
    <p:sldId id="323" r:id="rId14"/>
    <p:sldId id="357" r:id="rId15"/>
    <p:sldId id="328" r:id="rId16"/>
    <p:sldId id="366" r:id="rId17"/>
    <p:sldId id="331" r:id="rId18"/>
    <p:sldId id="364" r:id="rId19"/>
    <p:sldId id="367" r:id="rId20"/>
    <p:sldId id="361" r:id="rId21"/>
    <p:sldId id="355" r:id="rId22"/>
    <p:sldId id="359" r:id="rId23"/>
    <p:sldId id="360" r:id="rId24"/>
    <p:sldId id="356" r:id="rId25"/>
    <p:sldId id="358" r:id="rId26"/>
    <p:sldId id="362" r:id="rId27"/>
    <p:sldId id="363" r:id="rId28"/>
    <p:sldId id="365" r:id="rId29"/>
    <p:sldId id="343" r:id="rId30"/>
    <p:sldId id="275" r:id="rId31"/>
    <p:sldId id="309" r:id="rId32"/>
    <p:sldId id="288" r:id="rId33"/>
    <p:sldId id="354" r:id="rId34"/>
    <p:sldId id="351" r:id="rId35"/>
    <p:sldId id="339" r:id="rId36"/>
    <p:sldId id="315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79" userDrawn="1">
          <p15:clr>
            <a:srgbClr val="A4A3A4"/>
          </p15:clr>
        </p15:guide>
        <p15:guide id="3" pos="3940" userDrawn="1">
          <p15:clr>
            <a:srgbClr val="A4A3A4"/>
          </p15:clr>
        </p15:guide>
        <p15:guide id="4" orient="horz" pos="572" userDrawn="1">
          <p15:clr>
            <a:srgbClr val="A4A3A4"/>
          </p15:clr>
        </p15:guide>
        <p15:guide id="5" orient="horz" pos="709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23" initials="1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3851" autoAdjust="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>
        <p:guide pos="279"/>
        <p:guide pos="3940"/>
        <p:guide orient="horz" pos="572"/>
        <p:guide orient="horz" pos="70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/>
              <a:t>Общая численность преподавателей - 14 чел.</a:t>
            </a:r>
          </a:p>
        </c:rich>
      </c:tx>
      <c:layout>
        <c:manualLayout>
          <c:xMode val="edge"/>
          <c:yMode val="edge"/>
          <c:x val="0.11080503940080748"/>
          <c:y val="2.7315891963594192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Общая численность преподавателей - 18 чел.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explosion val="25"/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44C5-4270-A927-D75E628F103D}"/>
              </c:ext>
            </c:extLst>
          </c:dPt>
          <c:dPt>
            <c:idx val="1"/>
            <c:bubble3D val="0"/>
            <c:explosion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44C5-4270-A927-D75E628F103D}"/>
              </c:ext>
            </c:extLst>
          </c:dPt>
          <c:dLbls>
            <c:dLbl>
              <c:idx val="0"/>
              <c:layout>
                <c:manualLayout>
                  <c:x val="-0.11074469655953142"/>
                  <c:y val="-0.17338163887823607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1">
                        <a:solidFill>
                          <a:schemeClr val="bg1"/>
                        </a:solidFill>
                      </a:defRPr>
                    </a:pPr>
                    <a:fld id="{DEA45DE2-60FD-4F0A-A8B4-F087DC6CF4BF}" type="VALUE">
                      <a:rPr lang="en-US" sz="1400" b="1" smtClean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chemeClr val="bg1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564896392183886"/>
                      <c:h val="0.1331156459900684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4C5-4270-A927-D75E628F103D}"/>
                </c:ext>
              </c:extLst>
            </c:dLbl>
            <c:dLbl>
              <c:idx val="1"/>
              <c:layout>
                <c:manualLayout>
                  <c:x val="0.17719151449525028"/>
                  <c:y val="0.1713754502440967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1">
                        <a:solidFill>
                          <a:schemeClr val="bg1"/>
                        </a:solidFill>
                      </a:defRPr>
                    </a:pPr>
                    <a:fld id="{C64B842B-EB1D-4472-B71C-4D0B384BEAA7}" type="VALUE">
                      <a:rPr lang="en-US" sz="1400" b="1" smtClean="0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chemeClr val="bg1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256386277501601"/>
                      <c:h val="0.2035886350436340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4C5-4270-A927-D75E628F10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2"/>
                <c:pt idx="0">
                  <c:v>высшее </c:v>
                </c:pt>
                <c:pt idx="1">
                  <c:v>средне-специальное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0.78</c:v>
                </c:pt>
                <c:pt idx="1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C5-4270-A927-D75E628F103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8.6256844758607499E-3"/>
          <c:y val="0.14714159994442724"/>
          <c:w val="0.95075552492986171"/>
          <c:h val="6.0438320942135332E-2"/>
        </c:manualLayout>
      </c:layout>
      <c:overlay val="0"/>
      <c:txPr>
        <a:bodyPr/>
        <a:lstStyle/>
        <a:p>
          <a:pPr>
            <a:defRPr sz="1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учащихся (97 чел.)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Достижения учащихся (48 чел.)</c:v>
                </c:pt>
              </c:strCache>
            </c:strRef>
          </c:tx>
          <c:explosion val="25"/>
          <c:dPt>
            <c:idx val="0"/>
            <c:bubble3D val="0"/>
            <c:explosion val="30"/>
            <c:extLst>
              <c:ext xmlns:c16="http://schemas.microsoft.com/office/drawing/2014/chart" uri="{C3380CC4-5D6E-409C-BE32-E72D297353CC}">
                <c16:uniqueId val="{00000001-FB7B-475F-84F1-34B000FC43B7}"/>
              </c:ext>
            </c:extLst>
          </c:dPt>
          <c:dPt>
            <c:idx val="1"/>
            <c:bubble3D val="0"/>
            <c:explosion val="0"/>
            <c:extLst>
              <c:ext xmlns:c16="http://schemas.microsoft.com/office/drawing/2014/chart" uri="{C3380CC4-5D6E-409C-BE32-E72D297353CC}">
                <c16:uniqueId val="{00000002-FB7B-475F-84F1-34B000FC43B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участие</c:v>
                </c:pt>
                <c:pt idx="1">
                  <c:v>победы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0.36</c:v>
                </c:pt>
                <c:pt idx="1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7B-475F-84F1-34B000FC43B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overlay val="0"/>
      <c:txPr>
        <a:bodyPr/>
        <a:lstStyle/>
        <a:p>
          <a:pPr>
            <a:defRPr sz="1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7172195563236562"/>
          <c:y val="0.30720625606121899"/>
          <c:w val="0.41353283337583108"/>
          <c:h val="0.6754368174378385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Квалификационные категории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7B80-4152-9E04-6FBA4BA2EB1B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7B80-4152-9E04-6FBA4BA2EB1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высшая</c:v>
                </c:pt>
                <c:pt idx="1">
                  <c:v>первая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0.28000000000000003</c:v>
                </c:pt>
                <c:pt idx="1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B80-4152-9E04-6FBA4BA2EB1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3.6240001249843772E-2"/>
          <c:y val="0.10583254822540882"/>
          <c:w val="0.93942460317460319"/>
          <c:h val="0.28356367287087386"/>
        </c:manualLayout>
      </c:layout>
      <c:overlay val="0"/>
      <c:txPr>
        <a:bodyPr/>
        <a:lstStyle/>
        <a:p>
          <a:pPr>
            <a:defRPr sz="16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B243-4723-B038-5B644F75C41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2021-2022</c:v>
                </c:pt>
                <c:pt idx="1">
                  <c:v>2022-2023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0.65</c:v>
                </c:pt>
                <c:pt idx="1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43-4723-B038-5B644F75C4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816512"/>
        <c:axId val="90818048"/>
      </c:barChart>
      <c:catAx>
        <c:axId val="908165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90818048"/>
        <c:crosses val="autoZero"/>
        <c:auto val="1"/>
        <c:lblAlgn val="ctr"/>
        <c:lblOffset val="100"/>
        <c:noMultiLvlLbl val="0"/>
      </c:catAx>
      <c:valAx>
        <c:axId val="90818048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crossAx val="9081651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641095831070652E-2"/>
          <c:y val="0.19489687031598477"/>
          <c:w val="0.80208956633813377"/>
          <c:h val="0.727893255844463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Композиция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1F7-4ABC-B1BA-F673ADB74D6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E3E-4783-8AEF-9EAB4FE21A2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отлично</c:v>
                </c:pt>
                <c:pt idx="1">
                  <c:v>хорошо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0.74</c:v>
                </c:pt>
                <c:pt idx="1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F7-4ABC-B1BA-F673ADB74D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303650987047006E-2"/>
          <c:y val="0.13047348647233156"/>
          <c:w val="0.65796575077757891"/>
          <c:h val="8.94656587540608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2943165845370138E-2"/>
          <c:y val="0.19444746129944254"/>
          <c:w val="0.94305007028037136"/>
          <c:h val="0.653232895969049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251-4A25-A903-3E84112F8C9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18B-4F9E-A30D-79E17CE475E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D251-4A25-A903-3E84112F8C93}"/>
              </c:ext>
            </c:extLst>
          </c:dPt>
          <c:dLbls>
            <c:dLbl>
              <c:idx val="2"/>
              <c:layout>
                <c:manualLayout>
                  <c:x val="4.2018017847267886E-2"/>
                  <c:y val="0.104564291975495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51-4A25-A903-3E84112F8C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отлично</c:v>
                </c:pt>
                <c:pt idx="1">
                  <c:v>хорошо</c:v>
                </c:pt>
                <c:pt idx="2">
                  <c:v>удовлетворительно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0.67</c:v>
                </c:pt>
                <c:pt idx="1">
                  <c:v>0.26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51-4A25-A903-3E84112F8C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057813791623405"/>
          <c:y val="7.3556933100686145E-2"/>
          <c:w val="0.87942186208376594"/>
          <c:h val="0.10608842911801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учащихся </a:t>
            </a:r>
          </a:p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(99 чел.)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Достижения учащихся (97 чел.)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участие</c:v>
                </c:pt>
                <c:pt idx="1">
                  <c:v>победы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0.26</c:v>
                </c:pt>
                <c:pt idx="1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C5-45EC-A13F-50E389064A2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overlay val="0"/>
      <c:txPr>
        <a:bodyPr/>
        <a:lstStyle/>
        <a:p>
          <a:pPr>
            <a:defRPr sz="1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учащихся </a:t>
            </a:r>
          </a:p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(82 чел.)</a:t>
            </a:r>
          </a:p>
        </c:rich>
      </c:tx>
      <c:layout>
        <c:manualLayout>
          <c:xMode val="edge"/>
          <c:yMode val="edge"/>
          <c:x val="0.22911198649207271"/>
          <c:y val="3.425923178393484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9212618936385226"/>
          <c:y val="0.36608180942695367"/>
          <c:w val="0.51614781962290068"/>
          <c:h val="0.5782469389241522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Достижения учащихся (113 чел.)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участие</c:v>
                </c:pt>
                <c:pt idx="1">
                  <c:v>победы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0.35</c:v>
                </c:pt>
                <c:pt idx="1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11-4AE5-BF8E-29AEF1405D9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t"/>
      <c:overlay val="0"/>
      <c:txPr>
        <a:bodyPr/>
        <a:lstStyle/>
        <a:p>
          <a:pPr>
            <a:defRPr sz="1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учащихся </a:t>
            </a:r>
          </a:p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 чел.)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Достижения учащихся (19 чел.)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участие</c:v>
                </c:pt>
                <c:pt idx="1">
                  <c:v>победы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0.45</c:v>
                </c:pt>
                <c:pt idx="1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AB-4E0D-B300-D8B070E715F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overlay val="0"/>
      <c:txPr>
        <a:bodyPr/>
        <a:lstStyle/>
        <a:p>
          <a:pPr>
            <a:defRPr sz="1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учащихся (24 чел.)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Достижения учащихся (19 чел.)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участие</c:v>
                </c:pt>
                <c:pt idx="1">
                  <c:v>победы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0.33</c:v>
                </c:pt>
                <c:pt idx="1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0A-46E0-846A-CADCBADBD62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overlay val="0"/>
      <c:txPr>
        <a:bodyPr/>
        <a:lstStyle/>
        <a:p>
          <a:pPr>
            <a:defRPr sz="1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9CC37-D92D-462A-A902-86A527B1A710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3CB91-9403-4C42-B3E7-3FD3F0C7ED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277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CB91-9403-4C42-B3E7-3FD3F0C7ED6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151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CB91-9403-4C42-B3E7-3FD3F0C7ED6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081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590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599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558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1853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576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6894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685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736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379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408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110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262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684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100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696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532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994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2">
                <a:tint val="97000"/>
                <a:hueMod val="142000"/>
                <a:satMod val="200000"/>
                <a:lumMod val="118000"/>
              </a:schemeClr>
            </a:gs>
            <a:gs pos="68000">
              <a:schemeClr val="bg2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0877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vk.com/ast_smr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vk.com/club3832903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microsoft.com/office/2007/relationships/hdphoto" Target="../media/hdphoto8.wdp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microsoft.com/office/2007/relationships/hdphoto" Target="../media/hdphoto10.wdp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jp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дзаголовок 10">
            <a:extLst>
              <a:ext uri="{FF2B5EF4-FFF2-40B4-BE49-F238E27FC236}">
                <a16:creationId xmlns:a16="http://schemas.microsoft.com/office/drawing/2014/main" id="{EC6F8460-8B60-4AB6-AC69-A9538AB76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2905165"/>
            <a:ext cx="6874329" cy="2057400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Тольятти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2-2023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445039  Самарская область, г. Тольятти ул. Свердлова, 10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+7 (8482) 31-88-35,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http://artshag.ru/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8056FDC-DAEC-4F9D-BD60-4739D08F9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-527901"/>
            <a:ext cx="7638104" cy="2315590"/>
          </a:xfrm>
        </p:spPr>
        <p:txBody>
          <a:bodyPr>
            <a:normAutofit/>
          </a:bodyPr>
          <a:lstStyle/>
          <a:p>
            <a:br>
              <a:rPr lang="ru-RU" dirty="0"/>
            </a:b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Публичный отчет </a:t>
            </a:r>
            <a:b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МБУ ДО </a:t>
            </a:r>
            <a:r>
              <a:rPr lang="ru-RU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дхш</a:t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Марка шагала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364ADA-9B05-43F3-B48E-AA0F354FC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9392" y="1404538"/>
            <a:ext cx="4144124" cy="30012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315715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8056FDC-DAEC-4F9D-BD60-4739D08F9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60726"/>
            <a:ext cx="8613444" cy="1016048"/>
          </a:xfrm>
        </p:spPr>
        <p:txBody>
          <a:bodyPr>
            <a:noAutofit/>
          </a:bodyPr>
          <a:lstStyle/>
          <a:p>
            <a:r>
              <a:rPr lang="ru-RU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Дмитриенко Елизавета – диплом участника Всероссийского конкурса «Град Возвышенный, Град Вдохновенный» </a:t>
            </a:r>
            <a:br>
              <a:rPr lang="ru-RU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Андреева Екатерина – диплом 2 степени Всероссийского конкурса плаката и рисунка «Моя великая </a:t>
            </a:r>
            <a:r>
              <a:rPr lang="ru-RU" sz="18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русь</a:t>
            </a:r>
            <a:r>
              <a:rPr lang="ru-RU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8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Юрцевич</a:t>
            </a:r>
            <a:r>
              <a:rPr lang="ru-RU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Дарья – диплом победителя всероссийского конкурса «На взлете»</a:t>
            </a:r>
            <a:br>
              <a:rPr lang="ru-RU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artshag.ru/upload/medialibrary/9c8/o35qlkw4kvofvwbqroyi8m5j15ebwio9/content_img.png">
            <a:extLst>
              <a:ext uri="{FF2B5EF4-FFF2-40B4-BE49-F238E27FC236}">
                <a16:creationId xmlns:a16="http://schemas.microsoft.com/office/drawing/2014/main" id="{89E93102-5EB6-4126-8828-09A727A05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1" y="2536855"/>
            <a:ext cx="2467453" cy="349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rtshag.ru/upload/medialibrary/8de/weqv3b72599jnzrq8vsihdqfk8otalix/content_img.png">
            <a:extLst>
              <a:ext uri="{FF2B5EF4-FFF2-40B4-BE49-F238E27FC236}">
                <a16:creationId xmlns:a16="http://schemas.microsoft.com/office/drawing/2014/main" id="{705B1D49-4FEC-4A66-B7BB-E9904D8EC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45" y="3912222"/>
            <a:ext cx="3413051" cy="236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un9-1.userapi.com/impg/l51tG5QFijPiy0qILhCq_NcHAojqWeMSWBOgAQ/wEVbSBkivmU.jpg?size=1527x2160&amp;quality=96&amp;sign=00de7d41433b126d33ca5a52aa0358c1&amp;type=album">
            <a:extLst>
              <a:ext uri="{FF2B5EF4-FFF2-40B4-BE49-F238E27FC236}">
                <a16:creationId xmlns:a16="http://schemas.microsoft.com/office/drawing/2014/main" id="{45BEE758-DD11-4A3F-ACC4-83B4EBA56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447" y="2939913"/>
            <a:ext cx="2428768" cy="343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un9-31.userapi.com/impg/mX5gg_mKqrfBfcdgNNyVf-3vCqhL2px10GLYdQ/KgQOT9GJ1yA.jpg?size=525x604&amp;quality=96&amp;sign=5fad795acb61c5de6fec943464a7f512&amp;c_uniq_tag=YNSWhqV-IsvPtcZ8lxzumSNwz55vC0XioMeOoslXoeU&amp;type=album">
            <a:extLst>
              <a:ext uri="{FF2B5EF4-FFF2-40B4-BE49-F238E27FC236}">
                <a16:creationId xmlns:a16="http://schemas.microsoft.com/office/drawing/2014/main" id="{C1B177CE-72D1-47A7-9D81-E8D75B0BD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479" y="3696543"/>
            <a:ext cx="2428768" cy="279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artshag.ru/upload/medialibrary/d3f/p4h2w92ngqnhh6uquuti8reb8trguk6e/content_img.png">
            <a:extLst>
              <a:ext uri="{FF2B5EF4-FFF2-40B4-BE49-F238E27FC236}">
                <a16:creationId xmlns:a16="http://schemas.microsoft.com/office/drawing/2014/main" id="{7F298C26-9BED-4A96-B625-C5DD20394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87"/>
          <a:stretch/>
        </p:blipFill>
        <p:spPr bwMode="auto">
          <a:xfrm>
            <a:off x="9176065" y="1260726"/>
            <a:ext cx="2221019" cy="277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artshag.ru/upload/medialibrary/f71/bg1ljsqkljdnosxozvfgcq70iapgbgmp/content_img.png">
            <a:extLst>
              <a:ext uri="{FF2B5EF4-FFF2-40B4-BE49-F238E27FC236}">
                <a16:creationId xmlns:a16="http://schemas.microsoft.com/office/drawing/2014/main" id="{16133620-AB70-46A9-972A-39EED5FB3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827" y="4346726"/>
            <a:ext cx="2208256" cy="243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159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9">
            <a:extLst>
              <a:ext uri="{FF2B5EF4-FFF2-40B4-BE49-F238E27FC236}">
                <a16:creationId xmlns:a16="http://schemas.microsoft.com/office/drawing/2014/main" id="{88056FDC-DAEC-4F9D-BD60-4739D08F9370}"/>
              </a:ext>
            </a:extLst>
          </p:cNvPr>
          <p:cNvSpPr txBox="1">
            <a:spLocks/>
          </p:cNvSpPr>
          <p:nvPr/>
        </p:nvSpPr>
        <p:spPr>
          <a:xfrm>
            <a:off x="2173530" y="0"/>
            <a:ext cx="9688270" cy="95365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учащихся в конкурсах на международном уровне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388900"/>
              </p:ext>
            </p:extLst>
          </p:nvPr>
        </p:nvGraphicFramePr>
        <p:xfrm>
          <a:off x="6524368" y="1646199"/>
          <a:ext cx="5053914" cy="18631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2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04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3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100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Творческие достижения учащихся школы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преподавателей, подготовивших учащихся к конкурсам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59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чел.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чел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чел.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495988105"/>
              </p:ext>
            </p:extLst>
          </p:nvPr>
        </p:nvGraphicFramePr>
        <p:xfrm>
          <a:off x="6820931" y="3629482"/>
          <a:ext cx="4460788" cy="2965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AD755A99-798B-4A2C-BA6E-9BEB3FA842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949898"/>
              </p:ext>
            </p:extLst>
          </p:nvPr>
        </p:nvGraphicFramePr>
        <p:xfrm>
          <a:off x="254000" y="487094"/>
          <a:ext cx="6147487" cy="62829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47487">
                  <a:extLst>
                    <a:ext uri="{9D8B030D-6E8A-4147-A177-3AD203B41FA5}">
                      <a16:colId xmlns:a16="http://schemas.microsoft.com/office/drawing/2014/main" val="3048091718"/>
                    </a:ext>
                  </a:extLst>
                </a:gridCol>
              </a:tblGrid>
              <a:tr h="154452"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IX Международный конкурс рисунка посвященный 350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летию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 дня рождения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ПетраI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13" marR="47813" marT="0" marB="0" anchor="ctr">
                    <a:solidFill>
                      <a:schemeClr val="accent1">
                        <a:alpha val="2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397168"/>
                  </a:ext>
                </a:extLst>
              </a:tr>
              <a:tr h="154452"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XVIIl Международный конкурс для детей и молодежи "Нам нет преград"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13" marR="47813" marT="0" marB="0" anchor="ctr">
                    <a:solidFill>
                      <a:schemeClr val="accent1">
                        <a:alpha val="2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364679"/>
                  </a:ext>
                </a:extLst>
              </a:tr>
              <a:tr h="309715"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VII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 конкурс детского творчества «Через искусство к жизни»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13" marR="47813" marT="0" marB="0" anchor="ctr">
                    <a:solidFill>
                      <a:schemeClr val="accent1">
                        <a:alpha val="2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116435"/>
                  </a:ext>
                </a:extLst>
              </a:tr>
              <a:tr h="651933"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 творческо-образовательный фестиваль   "Русские сезоны"</a:t>
                      </a:r>
                    </a:p>
                    <a:p>
                      <a:pPr marL="285750" indent="-285750" algn="l">
                        <a:buFont typeface="Courier New" panose="02070309020205020404" pitchFamily="49" charset="0"/>
                        <a:buChar char="o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детско-юношеский конкурс набросков и зарисовок</a:t>
                      </a:r>
                    </a:p>
                    <a:p>
                      <a:pPr marL="285750" indent="-285750" algn="l">
                        <a:buFont typeface="Courier New" panose="02070309020205020404" pitchFamily="49" charset="0"/>
                        <a:buChar char="o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«Блиц-вернисаж» (очный)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Тольятти</a:t>
                      </a:r>
                    </a:p>
                  </a:txBody>
                  <a:tcPr marL="47813" marR="47813" marT="0" marB="0" anchor="ctr">
                    <a:solidFill>
                      <a:schemeClr val="accent1">
                        <a:alpha val="2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349916"/>
                  </a:ext>
                </a:extLst>
              </a:tr>
              <a:tr h="772258"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 творческо-образовательный фестиваль   "Русские сезоны"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детско-юношеский конкурс изобразительного искусства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«Волшебство танца» г. о. Тольятти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13" marR="47813" marT="0" marB="0" anchor="ctr">
                    <a:solidFill>
                      <a:schemeClr val="accent1">
                        <a:alpha val="2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154268"/>
                  </a:ext>
                </a:extLst>
              </a:tr>
              <a:tr h="154452"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XV Международный конкурс молодых дизайнеров «Арбуз» 2022 (юниорский этап)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13" marR="47813" marT="0" marB="0" anchor="ctr">
                    <a:solidFill>
                      <a:schemeClr val="accent1">
                        <a:alpha val="2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878559"/>
                  </a:ext>
                </a:extLst>
              </a:tr>
              <a:tr h="308904"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V-й Международный выставка-конкурс детского художественного творчества «Возможности акварели»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13" marR="47813" marT="0" marB="0" anchor="ctr">
                    <a:solidFill>
                      <a:schemeClr val="accent1">
                        <a:alpha val="2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940332"/>
                  </a:ext>
                </a:extLst>
              </a:tr>
              <a:tr h="308904"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 конкурс “ИСКУССТВО БЕЗ ГРАНИЦ: АРХИТЕКТУРА. ДИЗАЙН. МОДА”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13" marR="47813" marT="0" marB="0" anchor="ctr">
                    <a:solidFill>
                      <a:schemeClr val="accent1">
                        <a:alpha val="2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886122"/>
                  </a:ext>
                </a:extLst>
              </a:tr>
              <a:tr h="227923"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 конкурс детско-юношеского творчества «ВСЁ О КОТАХ И КОШКАХ».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13" marR="47813" marT="0" marB="0" anchor="ctr">
                    <a:solidFill>
                      <a:schemeClr val="accent1">
                        <a:alpha val="2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510564"/>
                  </a:ext>
                </a:extLst>
              </a:tr>
              <a:tr h="154452"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 конкурс педагогического творчества «Ступени мастерства»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13" marR="47813" marT="0" marB="0" anchor="ctr">
                    <a:solidFill>
                      <a:schemeClr val="accent1">
                        <a:alpha val="2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40627"/>
                  </a:ext>
                </a:extLst>
              </a:tr>
              <a:tr h="308904"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Международном конкурса "Ангелы Мира Дети 2022" </a:t>
                      </a:r>
                    </a:p>
                  </a:txBody>
                  <a:tcPr marL="47813" marR="47813" marT="0" marB="0" anchor="ctr">
                    <a:solidFill>
                      <a:schemeClr val="accent1">
                        <a:alpha val="2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094042"/>
                  </a:ext>
                </a:extLst>
              </a:tr>
              <a:tr h="168931"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местом в Международном конкурсе по истории изобразительного искусства «Азы живописи»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13" marR="47813" marT="0" marB="0" anchor="ctr">
                    <a:solidFill>
                      <a:schemeClr val="accent1">
                        <a:alpha val="2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516325"/>
                  </a:ext>
                </a:extLst>
              </a:tr>
              <a:tr h="154452"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 конкурс детского творчества «Сказки мира»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13" marR="47813" marT="0" marB="0" anchor="ctr">
                    <a:solidFill>
                      <a:schemeClr val="accent1">
                        <a:alpha val="2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25688"/>
                  </a:ext>
                </a:extLst>
              </a:tr>
              <a:tr h="154452"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 конкурс детского рисунка "Моя Россия"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13" marR="47813" marT="0" marB="0" anchor="ctr">
                    <a:solidFill>
                      <a:schemeClr val="accent1">
                        <a:alpha val="2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219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4460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9">
            <a:extLst>
              <a:ext uri="{FF2B5EF4-FFF2-40B4-BE49-F238E27FC236}">
                <a16:creationId xmlns:a16="http://schemas.microsoft.com/office/drawing/2014/main" id="{88056FDC-DAEC-4F9D-BD60-4739D08F9370}"/>
              </a:ext>
            </a:extLst>
          </p:cNvPr>
          <p:cNvSpPr txBox="1">
            <a:spLocks/>
          </p:cNvSpPr>
          <p:nvPr/>
        </p:nvSpPr>
        <p:spPr>
          <a:xfrm>
            <a:off x="0" y="283028"/>
            <a:ext cx="8098971" cy="8218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Теплицина</a:t>
            </a:r>
            <a:r>
              <a:rPr lang="ru-RU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Ангелина – приняла участие в Международном творческо-образовательном фестивале. Получила диплом первой степени конкурса изобразительного искусства «Волшебство танца» </a:t>
            </a:r>
          </a:p>
          <a:p>
            <a:r>
              <a:rPr lang="ru-RU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Бусарова</a:t>
            </a:r>
            <a:r>
              <a:rPr lang="ru-RU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Ева- победитель международного конкурса для детей и молодежи «Нам нет преград» </a:t>
            </a:r>
          </a:p>
          <a:p>
            <a:r>
              <a:rPr lang="ru-RU" sz="20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Бородина Елена – диплом финалиста международного конкурса детских рисунков «Ангелы Мира-дети.2022»</a:t>
            </a:r>
          </a:p>
        </p:txBody>
      </p:sp>
      <p:pic>
        <p:nvPicPr>
          <p:cNvPr id="8" name="Picture 8" descr="http://artshag.ru/upload/medialibrary/5b7/aumgfc3wf5zb2tsmm6s2jhky0xvip1nn/content_img.png">
            <a:extLst>
              <a:ext uri="{FF2B5EF4-FFF2-40B4-BE49-F238E27FC236}">
                <a16:creationId xmlns:a16="http://schemas.microsoft.com/office/drawing/2014/main" id="{A9CA91B9-5AB7-4C7E-A130-998E19B360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86"/>
          <a:stretch/>
        </p:blipFill>
        <p:spPr bwMode="auto">
          <a:xfrm>
            <a:off x="9172981" y="2280298"/>
            <a:ext cx="3019019" cy="426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sun9-53.userapi.com/impg/5Q7IzH4BVMYBlMLX2c4c6zICff-wCu1C0F3dQg/nD7H6HWNAVM.jpg?size=1170x850&amp;quality=96&amp;sign=92612ddc29afe4013e1184d1fa537ef7&amp;type=album">
            <a:extLst>
              <a:ext uri="{FF2B5EF4-FFF2-40B4-BE49-F238E27FC236}">
                <a16:creationId xmlns:a16="http://schemas.microsoft.com/office/drawing/2014/main" id="{B1CAC4E8-D328-4D2A-8624-298E005F5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3" y="2554772"/>
            <a:ext cx="4734463" cy="343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sun9-6.userapi.com/impg/Gkh7LzRaFmOFgqaXSem41yNRMmbyna37pmn1Uw/v_Cy3V-CpI8.jpg?size=1280x905&amp;quality=96&amp;sign=1b76e29baec60d56472fc75af9f3ea11&amp;type=album">
            <a:extLst>
              <a:ext uri="{FF2B5EF4-FFF2-40B4-BE49-F238E27FC236}">
                <a16:creationId xmlns:a16="http://schemas.microsoft.com/office/drawing/2014/main" id="{20FABEEC-B485-4CAA-A1CB-03261D132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55" y="2598257"/>
            <a:ext cx="4742039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884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9">
            <a:extLst>
              <a:ext uri="{FF2B5EF4-FFF2-40B4-BE49-F238E27FC236}">
                <a16:creationId xmlns:a16="http://schemas.microsoft.com/office/drawing/2014/main" id="{88056FDC-DAEC-4F9D-BD60-4739D08F9370}"/>
              </a:ext>
            </a:extLst>
          </p:cNvPr>
          <p:cNvSpPr txBox="1">
            <a:spLocks/>
          </p:cNvSpPr>
          <p:nvPr/>
        </p:nvSpPr>
        <p:spPr>
          <a:xfrm>
            <a:off x="1949287" y="203502"/>
            <a:ext cx="8127773" cy="95365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учащихся в конкурсах на межрегиональном уровне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749622"/>
              </p:ext>
            </p:extLst>
          </p:nvPr>
        </p:nvGraphicFramePr>
        <p:xfrm>
          <a:off x="6424977" y="1687479"/>
          <a:ext cx="5053914" cy="1991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2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04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3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100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Творческие достижения учащихся ХШ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преподавателей, подготовивших учащихся к конкурсам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чел./%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40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чел./%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чел./%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чел.-63%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чел.-37%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952604972"/>
              </p:ext>
            </p:extLst>
          </p:nvPr>
        </p:nvGraphicFramePr>
        <p:xfrm>
          <a:off x="7021681" y="3657600"/>
          <a:ext cx="4057135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2FB9E8C-C0D3-48E0-B19C-8D72C47479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176874"/>
              </p:ext>
            </p:extLst>
          </p:nvPr>
        </p:nvGraphicFramePr>
        <p:xfrm>
          <a:off x="231651" y="1538546"/>
          <a:ext cx="5781523" cy="30199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81523">
                  <a:extLst>
                    <a:ext uri="{9D8B030D-6E8A-4147-A177-3AD203B41FA5}">
                      <a16:colId xmlns:a16="http://schemas.microsoft.com/office/drawing/2014/main" val="1472020158"/>
                    </a:ext>
                  </a:extLst>
                </a:gridCol>
              </a:tblGrid>
              <a:tr h="244144"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400" dirty="0">
                          <a:effectLst/>
                        </a:rPr>
                        <a:t>XX- межрегиональный фестиваль им. </a:t>
                      </a:r>
                      <a:r>
                        <a:rPr lang="ru-RU" sz="1400" dirty="0" err="1">
                          <a:effectLst/>
                        </a:rPr>
                        <a:t>В.Е.Татлина</a:t>
                      </a:r>
                      <a:r>
                        <a:rPr lang="ru-RU" sz="1400" dirty="0">
                          <a:effectLst/>
                        </a:rPr>
                        <a:t>!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266158"/>
                  </a:ext>
                </a:extLst>
              </a:tr>
              <a:tr h="488288"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400" dirty="0">
                          <a:effectLst/>
                        </a:rPr>
                        <a:t>Межрегиональная выставка-конкурс декоративно-прикладного, изобразительного и литературного творчества «Сказки мира»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444164"/>
                  </a:ext>
                </a:extLst>
              </a:tr>
              <a:tr h="488288"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400" dirty="0">
                          <a:effectLst/>
                        </a:rPr>
                        <a:t>Межрегиональный творческий конкурс-выставка "Пейзаж в графике"-2023» по теме «Необъятная Россия».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558872"/>
                  </a:ext>
                </a:extLst>
              </a:tr>
              <a:tr h="244144"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400">
                          <a:effectLst/>
                        </a:rPr>
                        <a:t>I</a:t>
                      </a:r>
                      <a:r>
                        <a:rPr lang="en-US" sz="1400">
                          <a:effectLst/>
                        </a:rPr>
                        <a:t>I </a:t>
                      </a:r>
                      <a:r>
                        <a:rPr lang="ru-RU" sz="1400">
                          <a:effectLst/>
                        </a:rPr>
                        <a:t>Межрегиональный конкурс детского творчества «Время творчества»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815477"/>
                  </a:ext>
                </a:extLst>
              </a:tr>
              <a:tr h="488288"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400" dirty="0">
                          <a:effectLst/>
                        </a:rPr>
                        <a:t>XII Межрегиональная олимпиада архитектурно-дизайнерского творчества им. академика Б.Р. </a:t>
                      </a:r>
                      <a:r>
                        <a:rPr lang="ru-RU" sz="1400" dirty="0" err="1">
                          <a:effectLst/>
                        </a:rPr>
                        <a:t>Рубаненко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99406"/>
                  </a:ext>
                </a:extLst>
              </a:tr>
              <a:tr h="732432"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400" dirty="0">
                          <a:effectLst/>
                        </a:rPr>
                        <a:t>Межрегионального (открытого) конкурса изделий юных мастеров декоративно-прикладного творчества и ремесел "Наш дом - планета Земля!"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479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2107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sun9-80.userapi.com/impg/Z0HTxXNhLmdUrgbxThOYEZMyIn95KAZTehyi9w/hByiIoKWwLM.jpg?size=827x1170&amp;quality=96&amp;sign=6fa5e3f4d0148cbb8ad8007661b64342&amp;type=album">
            <a:extLst>
              <a:ext uri="{FF2B5EF4-FFF2-40B4-BE49-F238E27FC236}">
                <a16:creationId xmlns:a16="http://schemas.microsoft.com/office/drawing/2014/main" id="{FF7E406E-D060-4869-A021-40FFA600A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684" y="3220423"/>
            <a:ext cx="2560014" cy="362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sun9-74.userapi.com/impg/0zIpvNDwqMoFr7FZMw-3mQTSHZiMU1E1t2swFA/HtxnYYY9i24.jpg?size=1527x2160&amp;quality=96&amp;sign=7d5dd0366f05d81f76b3a233a989662c&amp;type=album">
            <a:extLst>
              <a:ext uri="{FF2B5EF4-FFF2-40B4-BE49-F238E27FC236}">
                <a16:creationId xmlns:a16="http://schemas.microsoft.com/office/drawing/2014/main" id="{4991DCAF-F590-41AD-9642-33DC4048E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684" y="0"/>
            <a:ext cx="2599772" cy="367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un9-41.userapi.com/impg/OxrZ_4j-B_WJPlbfpIKUAa32baSf3LBswEQnvA/D2dRcpmlQUc.jpg?size=1040x720&amp;quality=95&amp;sign=d8af3b007ac2cd215bdd3f28d41fc3a9&amp;type=album">
            <a:extLst>
              <a:ext uri="{FF2B5EF4-FFF2-40B4-BE49-F238E27FC236}">
                <a16:creationId xmlns:a16="http://schemas.microsoft.com/office/drawing/2014/main" id="{C4FE9C6C-8CDE-49AF-99D3-8CCB04D75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8270"/>
            <a:ext cx="4780721" cy="330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14.userapi.com/impg/tiZpzDKOKan7jIFu1KK-LIc-AJv0woYim5ZmsA/tf4Tw3KMH_A.jpg?size=2560x1754&amp;quality=95&amp;sign=554b2f0b9b3732f78698ef2319c4b8bf&amp;type=album">
            <a:extLst>
              <a:ext uri="{FF2B5EF4-FFF2-40B4-BE49-F238E27FC236}">
                <a16:creationId xmlns:a16="http://schemas.microsoft.com/office/drawing/2014/main" id="{65D30147-BE17-421F-AF24-0CEF142CE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963" y="3523424"/>
            <a:ext cx="4780721" cy="333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05DCCB-5D82-4BFD-B0FA-762973672173}"/>
              </a:ext>
            </a:extLst>
          </p:cNvPr>
          <p:cNvSpPr txBox="1"/>
          <p:nvPr/>
        </p:nvSpPr>
        <p:spPr>
          <a:xfrm>
            <a:off x="72758" y="125668"/>
            <a:ext cx="57813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err="1"/>
              <a:t>Материенко</a:t>
            </a:r>
            <a:r>
              <a:rPr lang="ru-RU" dirty="0"/>
              <a:t> </a:t>
            </a:r>
            <a:r>
              <a:rPr lang="ru-RU" dirty="0" err="1"/>
              <a:t>Илиана</a:t>
            </a:r>
            <a:r>
              <a:rPr lang="ru-RU" dirty="0"/>
              <a:t> заняла 1 место в межрегиональной выставке – конкурсе декоративно-прикладного, изобразительного и литературного творчества «Сказки мира»</a:t>
            </a:r>
          </a:p>
          <a:p>
            <a:pPr marL="342900" indent="-342900">
              <a:buAutoNum type="arabicPeriod"/>
            </a:pPr>
            <a:r>
              <a:rPr lang="ru-RU" dirty="0"/>
              <a:t>Мочалова Александра  - 1 место в </a:t>
            </a:r>
            <a:r>
              <a:rPr lang="ru-RU" dirty="0" err="1"/>
              <a:t>межоегиональном</a:t>
            </a:r>
            <a:r>
              <a:rPr lang="ru-RU" dirty="0"/>
              <a:t> </a:t>
            </a:r>
            <a:r>
              <a:rPr lang="ru-RU" dirty="0" err="1"/>
              <a:t>конмурсе</a:t>
            </a:r>
            <a:r>
              <a:rPr lang="ru-RU" dirty="0"/>
              <a:t> «Пейзаж в графике»</a:t>
            </a:r>
          </a:p>
          <a:p>
            <a:pPr marL="342900" indent="-342900">
              <a:buAutoNum type="arabicPeriod"/>
            </a:pPr>
            <a:r>
              <a:rPr lang="ru-RU" dirty="0" err="1"/>
              <a:t>Курашкевич</a:t>
            </a:r>
            <a:r>
              <a:rPr lang="ru-RU" dirty="0"/>
              <a:t> Маргарита – межрегиональный конкурс детского творчества «Время творчества»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3078" name="Picture 6" descr="https://sun9-46.userapi.com/impg/88OKbQpfr6MTwxAR9wuJJNSeO9cgk98g04isEw/Fxu-XsV4qTg.jpg?size=2025x2160&amp;quality=95&amp;sign=8ed879345f15b0e0e51a0fa4e98a0045&amp;type=album">
            <a:extLst>
              <a:ext uri="{FF2B5EF4-FFF2-40B4-BE49-F238E27FC236}">
                <a16:creationId xmlns:a16="http://schemas.microsoft.com/office/drawing/2014/main" id="{EEF3899F-573B-410B-8199-E7955C3C88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5" r="21944" b="28787"/>
          <a:stretch/>
        </p:blipFill>
        <p:spPr bwMode="auto">
          <a:xfrm rot="21250141">
            <a:off x="6130647" y="577431"/>
            <a:ext cx="2860224" cy="30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634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9">
            <a:extLst>
              <a:ext uri="{FF2B5EF4-FFF2-40B4-BE49-F238E27FC236}">
                <a16:creationId xmlns:a16="http://schemas.microsoft.com/office/drawing/2014/main" id="{88056FDC-DAEC-4F9D-BD60-4739D08F9370}"/>
              </a:ext>
            </a:extLst>
          </p:cNvPr>
          <p:cNvSpPr txBox="1">
            <a:spLocks/>
          </p:cNvSpPr>
          <p:nvPr/>
        </p:nvSpPr>
        <p:spPr>
          <a:xfrm>
            <a:off x="1926860" y="530982"/>
            <a:ext cx="8127773" cy="95365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учащихся в конкурсах на региональном уровне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907464"/>
              </p:ext>
            </p:extLst>
          </p:nvPr>
        </p:nvGraphicFramePr>
        <p:xfrm>
          <a:off x="6663516" y="1652825"/>
          <a:ext cx="5053914" cy="18631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2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04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3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100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Творческие достижения учащихся ХШ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преподавателей, подготовивших учащихся к конкурсам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чел./%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59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чел./%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чел./%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чел.-33%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чел.-67%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637528123"/>
              </p:ext>
            </p:extLst>
          </p:nvPr>
        </p:nvGraphicFramePr>
        <p:xfrm>
          <a:off x="6591523" y="3684136"/>
          <a:ext cx="5053913" cy="3007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EEB9DB68-23B5-493E-872C-40B9CA5B10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887101"/>
              </p:ext>
            </p:extLst>
          </p:nvPr>
        </p:nvGraphicFramePr>
        <p:xfrm>
          <a:off x="168877" y="1665693"/>
          <a:ext cx="5549436" cy="3413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49436">
                  <a:extLst>
                    <a:ext uri="{9D8B030D-6E8A-4147-A177-3AD203B41FA5}">
                      <a16:colId xmlns:a16="http://schemas.microsoft.com/office/drawing/2014/main" val="2316155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Областной детский творческий конкурс «Все мы – Россия!»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7597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Региональном этапе Всероссийской олимпиады "Архитектура и искусство"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324702"/>
                  </a:ext>
                </a:extLst>
              </a:tr>
              <a:tr h="263525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XIV Областной фестиваль детского и юношеского творчества «Вифлеемская звезда»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5788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Отборочный тур дельфийских игр Самарской области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286144"/>
                  </a:ext>
                </a:extLst>
              </a:tr>
              <a:tr h="299085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Областной конкурс творческих работ «Самарская край-сердце России»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934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XIV Областной фестиваль детского и юношеского творчества «Пасхальная капель»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2686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XXV региональный (открытый) конкурс профессионального мастерства молодых дарований по изобразительному искусству имени Ю.И. Филиппова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878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9207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sun9-46.userapi.com/impg/UkEtMaPm2Bte3Zo1aIPxn1YI2wwN3meHszed7Q/rUCoqDqHsxU.jpg?size=1527x2160&amp;quality=96&amp;sign=c50f67e282517147a9b7e4a5d826cc35&amp;type=album">
            <a:extLst>
              <a:ext uri="{FF2B5EF4-FFF2-40B4-BE49-F238E27FC236}">
                <a16:creationId xmlns:a16="http://schemas.microsoft.com/office/drawing/2014/main" id="{3AA1CD54-450C-4D0F-8E2F-F19A1D913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004" y="163481"/>
            <a:ext cx="2509156" cy="354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un9-18.userapi.com/impg/GMK0V48HCz7VNMvf4QxXGYOjYbfP_cq-zY1mzA/qDnT7uO4gjc.jpg?size=1527x2160&amp;quality=96&amp;sign=8c4a51483333160b28de5b0d68b6dde8&amp;type=album">
            <a:extLst>
              <a:ext uri="{FF2B5EF4-FFF2-40B4-BE49-F238E27FC236}">
                <a16:creationId xmlns:a16="http://schemas.microsoft.com/office/drawing/2014/main" id="{BE8A9244-A337-4F07-A1CF-B6465C03F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685" y="950107"/>
            <a:ext cx="2509156" cy="354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79.userapi.com/impg/aTM6jEJ-p8dPtZzCuLTWioYo-QC7p5Je6eJYAQ/VYYMTdKf5X4.jpg?size=1282x1600&amp;quality=95&amp;sign=5c1df74fcda77ff09588f65455aecf9b&amp;type=album">
            <a:extLst>
              <a:ext uri="{FF2B5EF4-FFF2-40B4-BE49-F238E27FC236}">
                <a16:creationId xmlns:a16="http://schemas.microsoft.com/office/drawing/2014/main" id="{B8887E6C-AAE7-4686-A931-929FB9DF77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1" t="3080" r="12270" b="3491"/>
          <a:stretch/>
        </p:blipFill>
        <p:spPr bwMode="auto">
          <a:xfrm rot="413185">
            <a:off x="119030" y="1637884"/>
            <a:ext cx="1916595" cy="303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34.userapi.com/impg/Ge6UE5waXxNmURSBCEDLzWCS0HC-9RsOXh1TlA/8Wua45QvFuc.jpg?size=720x1040&amp;quality=95&amp;sign=6a37f7c14b31e118a3b2e28b694538ed&amp;type=album">
            <a:extLst>
              <a:ext uri="{FF2B5EF4-FFF2-40B4-BE49-F238E27FC236}">
                <a16:creationId xmlns:a16="http://schemas.microsoft.com/office/drawing/2014/main" id="{092057F4-121B-4170-AFF9-CA8E7009A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246" y="3074686"/>
            <a:ext cx="2549677" cy="368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4031C3-F633-473D-9E47-7535F3C446AB}"/>
              </a:ext>
            </a:extLst>
          </p:cNvPr>
          <p:cNvSpPr txBox="1"/>
          <p:nvPr/>
        </p:nvSpPr>
        <p:spPr>
          <a:xfrm>
            <a:off x="-2456" y="163481"/>
            <a:ext cx="97044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err="1"/>
              <a:t>Лазаревская</a:t>
            </a:r>
            <a:r>
              <a:rPr lang="ru-RU" b="1" dirty="0"/>
              <a:t> Алиса принимала участие в областном фестивале детского и юношеского творчества «Вифлеемская звезда»</a:t>
            </a:r>
          </a:p>
          <a:p>
            <a:pPr marL="342900" indent="-342900">
              <a:buAutoNum type="arabicPeriod"/>
            </a:pPr>
            <a:r>
              <a:rPr lang="ru-RU" b="1" dirty="0"/>
              <a:t>Зайцева Александра – награждена дипломом лауреата Областного фестиваля «Пасхальная капель»</a:t>
            </a:r>
          </a:p>
          <a:p>
            <a:endParaRPr lang="ru-RU" b="1" dirty="0"/>
          </a:p>
        </p:txBody>
      </p:sp>
      <p:pic>
        <p:nvPicPr>
          <p:cNvPr id="4104" name="Picture 8" descr="https://sun9-54.userapi.com/impg/KbzmD3N3d35_-2I5blORi2WYinBKk3g1aPvxyw/lJaA6Pi6JP8.jpg?size=913x1276&amp;quality=95&amp;sign=662cf3230f255494e6226da93e6350fe&amp;type=album">
            <a:extLst>
              <a:ext uri="{FF2B5EF4-FFF2-40B4-BE49-F238E27FC236}">
                <a16:creationId xmlns:a16="http://schemas.microsoft.com/office/drawing/2014/main" id="{DB8EFAD9-3D67-4930-8440-BE96502B6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923" y="3074686"/>
            <a:ext cx="2440809" cy="341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863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9">
            <a:extLst>
              <a:ext uri="{FF2B5EF4-FFF2-40B4-BE49-F238E27FC236}">
                <a16:creationId xmlns:a16="http://schemas.microsoft.com/office/drawing/2014/main" id="{88056FDC-DAEC-4F9D-BD60-4739D08F9370}"/>
              </a:ext>
            </a:extLst>
          </p:cNvPr>
          <p:cNvSpPr txBox="1">
            <a:spLocks/>
          </p:cNvSpPr>
          <p:nvPr/>
        </p:nvSpPr>
        <p:spPr>
          <a:xfrm>
            <a:off x="1986494" y="544235"/>
            <a:ext cx="8127773" cy="95365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учащихся в конкурсах на городском уровне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481207"/>
              </p:ext>
            </p:extLst>
          </p:nvPr>
        </p:nvGraphicFramePr>
        <p:xfrm>
          <a:off x="6524368" y="1387782"/>
          <a:ext cx="5053914" cy="18631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2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04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3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100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Творческие достижения учащихся ХШ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преподавателей, подготовивших учащихся к конкурсам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чел./%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59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чел./%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чел./%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чел.-64%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чел.-36%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610777350"/>
              </p:ext>
            </p:extLst>
          </p:nvPr>
        </p:nvGraphicFramePr>
        <p:xfrm>
          <a:off x="6536726" y="3429000"/>
          <a:ext cx="5041556" cy="2977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400E9C3E-9ADA-40D9-853F-2C8F3DD60B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580966"/>
              </p:ext>
            </p:extLst>
          </p:nvPr>
        </p:nvGraphicFramePr>
        <p:xfrm>
          <a:off x="254122" y="2093460"/>
          <a:ext cx="4969827" cy="2987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69827">
                  <a:extLst>
                    <a:ext uri="{9D8B030D-6E8A-4147-A177-3AD203B41FA5}">
                      <a16:colId xmlns:a16="http://schemas.microsoft.com/office/drawing/2014/main" val="3139565918"/>
                    </a:ext>
                  </a:extLst>
                </a:gridCol>
              </a:tblGrid>
              <a:tr h="187902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Олимпиада по рисунку «АРТ ОЛИМП – 2023»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24356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Courier New" panose="02070309020205020404" pitchFamily="49" charset="0"/>
                        <a:buNone/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6974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V-й Пушкинский областной Фестиваль детского и юношеского творчества</a:t>
                      </a:r>
                    </a:p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«Руслан и Людмила»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92719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XVII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конкурс по изобразительному искусству им. 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И.Е.Репина 2022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405301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Фестиваль Шагаловский калейдоскоп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36729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Courier New" panose="02070309020205020404" pitchFamily="49" charset="0"/>
                        <a:buNone/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Отборочный муниципального этапа XV южно-российской межрегиональной Олимпиады "Архитектура и искусство" 2022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5044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Олимпиады по живописи и рисунку "Ступени мастерства-2023"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1636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443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9-72.userapi.com/impg/aF-tUixcJsudSpweXxCe9Bz7i6Xs3YcuNm-c2g/SvugXyumKp8.jpg?size=2560x1920&amp;quality=95&amp;sign=b15f0a302f3f566a5e1d5a376624fc96&amp;type=album">
            <a:extLst>
              <a:ext uri="{FF2B5EF4-FFF2-40B4-BE49-F238E27FC236}">
                <a16:creationId xmlns:a16="http://schemas.microsoft.com/office/drawing/2014/main" id="{1A277859-277B-45AE-BB21-6DA0BF4A0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14" y="797221"/>
            <a:ext cx="6181786" cy="46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27.userapi.com/impg/aiJ8lMF-KOro0riexIUkHKORY5LJ-P9f0Z9UVw/cQ6XYa8XtAo.jpg?size=2560x1920&amp;quality=95&amp;sign=747ac03a6eef9b5b6831a1d58b1cc8a3&amp;type=album">
            <a:extLst>
              <a:ext uri="{FF2B5EF4-FFF2-40B4-BE49-F238E27FC236}">
                <a16:creationId xmlns:a16="http://schemas.microsoft.com/office/drawing/2014/main" id="{14119F6D-F944-47D5-A566-0D8B19B6F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6956">
            <a:off x="281548" y="1512776"/>
            <a:ext cx="4678017" cy="35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E679C6-82B6-408E-8ED8-63B581297B8F}"/>
              </a:ext>
            </a:extLst>
          </p:cNvPr>
          <p:cNvSpPr txBox="1"/>
          <p:nvPr/>
        </p:nvSpPr>
        <p:spPr>
          <a:xfrm>
            <a:off x="0" y="112566"/>
            <a:ext cx="79204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Наши ученики принимали участие в Городской Олимпиады по живописи и рисунку "Ступени мастерства-2023. </a:t>
            </a:r>
          </a:p>
          <a:p>
            <a:r>
              <a:rPr lang="ru-RU" b="1" dirty="0"/>
              <a:t>Олимпиада проходила в институте изобразительного и декоративно-прикладного искусства</a:t>
            </a:r>
            <a:br>
              <a:rPr lang="ru-RU" b="1" dirty="0"/>
            </a:br>
            <a:r>
              <a:rPr lang="ru-RU" b="1" dirty="0"/>
              <a:t>Тольяттинского государственного университета.</a:t>
            </a:r>
          </a:p>
        </p:txBody>
      </p:sp>
      <p:pic>
        <p:nvPicPr>
          <p:cNvPr id="5126" name="Picture 6" descr="https://sun9-24.userapi.com/impg/CekdSfr6UrzaM9xWf6t7B3nYI6ou7iN5UvHYzQ/_FDA6Z45tRA.jpg?size=807x539&amp;quality=95&amp;sign=71e5c1aaab41a8e5a930d6548aa1fb65&amp;c_uniq_tag=B7Ra0pbcydAlJcjwFPW_q75g7k9L088BFhM6rKuLQNY&amp;type=album">
            <a:extLst>
              <a:ext uri="{FF2B5EF4-FFF2-40B4-BE49-F238E27FC236}">
                <a16:creationId xmlns:a16="http://schemas.microsoft.com/office/drawing/2014/main" id="{A827F0B7-8BD1-4411-860C-92F327BD6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182" y="3758152"/>
            <a:ext cx="4472610" cy="298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359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un9-18.userapi.com/impg/DuA7sFpA89XO1LwbRS-WcONzTL1rJft5zsqtgw/iScsCj69GF4.jpg?size=1127x1600&amp;quality=95&amp;sign=6a3f1a1bc5d94f63883459219cfa3bbb&amp;type=album">
            <a:extLst>
              <a:ext uri="{FF2B5EF4-FFF2-40B4-BE49-F238E27FC236}">
                <a16:creationId xmlns:a16="http://schemas.microsoft.com/office/drawing/2014/main" id="{6634BADC-F785-4D79-85FE-4B4C5446B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72" y="198049"/>
            <a:ext cx="3602191" cy="511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67.userapi.com/impg/yRrPWknURWZtJA-SOG8uWycHfZCebhLyNyErvg/OxkzMFbtzrI.jpg?size=1600x1200&amp;quality=95&amp;sign=ccac93a87d3b845f966e7ceb30b4a2bb&amp;type=album">
            <a:extLst>
              <a:ext uri="{FF2B5EF4-FFF2-40B4-BE49-F238E27FC236}">
                <a16:creationId xmlns:a16="http://schemas.microsoft.com/office/drawing/2014/main" id="{0063CE25-6904-4DA7-AD67-D4F8832C9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2200">
            <a:off x="4326832" y="805070"/>
            <a:ext cx="7195931" cy="539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401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8056FDC-DAEC-4F9D-BD60-4739D08F9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282" y="796201"/>
            <a:ext cx="7842530" cy="8997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</a:t>
            </a:r>
            <a:br>
              <a:rPr lang="ru-RU" dirty="0"/>
            </a:br>
            <a:endParaRPr lang="ru-RU" dirty="0"/>
          </a:p>
        </p:txBody>
      </p:sp>
      <p:sp>
        <p:nvSpPr>
          <p:cNvPr id="11" name="Подзаголовок 10">
            <a:extLst>
              <a:ext uri="{FF2B5EF4-FFF2-40B4-BE49-F238E27FC236}">
                <a16:creationId xmlns:a16="http://schemas.microsoft.com/office/drawing/2014/main" id="{EC6F8460-8B60-4AB6-AC69-A9538AB76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462" y="1053884"/>
            <a:ext cx="7623760" cy="5655835"/>
          </a:xfrm>
        </p:spPr>
        <p:txBody>
          <a:bodyPr>
            <a:normAutofit fontScale="62500" lnSpcReduction="20000"/>
          </a:bodyPr>
          <a:lstStyle/>
          <a:p>
            <a:pPr marL="285750" lvl="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УСТАВ (от 24.05.2019 г.)</a:t>
            </a:r>
          </a:p>
          <a:p>
            <a:pPr lvl="0" algn="just">
              <a:lnSpc>
                <a:spcPct val="120000"/>
              </a:lnSpc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Р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егистрационный номер: </a:t>
            </a:r>
            <a:r>
              <a:rPr lang="ru-RU" sz="17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2196313714738</a:t>
            </a:r>
            <a:endParaRPr lang="en-US" sz="17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в устав утверждены распоряжением заместителя главы городского округа Тольятти от 01.03.2022 №3358-р/3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lvl="0" algn="just">
              <a:lnSpc>
                <a:spcPct val="120000"/>
              </a:lnSpc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Утвержден: распоряжением заместителя главы городского округа Тольятти от 16.05.2019 №3391-р/3 </a:t>
            </a:r>
          </a:p>
          <a:p>
            <a:pPr marL="285750" lvl="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ЛИЦЕНЗИЯ С ПРИЛОЖЕНИЕМ (от 09.12.2015 г.)</a:t>
            </a:r>
          </a:p>
          <a:p>
            <a:pPr lvl="0" algn="just">
              <a:lnSpc>
                <a:spcPct val="120000"/>
              </a:lnSpc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Серия </a:t>
            </a:r>
            <a:r>
              <a:rPr lang="ru-RU" sz="17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63Л01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 </a:t>
            </a:r>
            <a:r>
              <a:rPr lang="ru-RU" sz="17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0001979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Срок действия - бессрочно</a:t>
            </a:r>
          </a:p>
          <a:p>
            <a:pPr lvl="0" algn="just">
              <a:lnSpc>
                <a:spcPct val="120000"/>
              </a:lnSpc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Выдана: Министерством образования и науки Самарской области </a:t>
            </a:r>
          </a:p>
          <a:p>
            <a:pPr marL="285750" lvl="0" indent="-285750" algn="just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О ГОСУДАРСТВЕННОЙ РЕГИСТРАЦИИ ПРАВА НА ПОМЕЩЕНИЕ (от 02.03.2016 г.)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 выдачи: Распоряжение первого заместителя мэра городского округа Тольятти №5948-р/2 от 07.06.2011 г. «О передаче муниципального имущества»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О ГОСУДАРСТВЕННОЙ РЕГИСТРАЦИИ ПРАВА НА ЗЕМЛЮ (от 12.01.2016 г.)</a:t>
            </a:r>
          </a:p>
          <a:p>
            <a:pPr algn="just">
              <a:lnSpc>
                <a:spcPct val="120000"/>
              </a:lnSpc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 выдачи:  Распоряжение первого заместителя мэра городского округа Тольятти №5662-р/2 от 18.06.2009 г. «О передаче муниципального имущества»; Распоряжение заместителя мэра – руководителя аппарата мэрии городского округа Тольятти №9118-р/6 от 24.08.2012 г.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УЧРЕДИТЕЛЬ: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г. о. Тольятти </a:t>
            </a:r>
          </a:p>
          <a:p>
            <a:pPr algn="just">
              <a:lnSpc>
                <a:spcPct val="120000"/>
              </a:lnSpc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и полномочия учредителя от имени Муниципального образования осуществляет Администрация г. о. Тольятти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ВЕДОМСТВЕННОЕ ПОДЧИНЕНИЕ: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культуры Администрации г. о. Тольятти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РАБОТЫ: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шестидневная рабочая неделя, 8.30-20.00</a:t>
            </a:r>
            <a:br>
              <a:rPr lang="ru-RU" sz="1200" dirty="0"/>
            </a:br>
            <a:endParaRPr lang="ru-RU" sz="1200" dirty="0"/>
          </a:p>
          <a:p>
            <a:pPr lvl="0">
              <a:lnSpc>
                <a:spcPct val="120000"/>
              </a:lnSpc>
            </a:pPr>
            <a:endParaRPr lang="ru-RU" dirty="0"/>
          </a:p>
          <a:p>
            <a:endParaRPr lang="ru-RU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508131EF-D3CC-4ACD-88A2-8E3AA171D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870" y="1319502"/>
            <a:ext cx="2989646" cy="44844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922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AD5BEB60-1B27-4C4E-BAA4-478328B77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134" y="129209"/>
            <a:ext cx="5448231" cy="5963478"/>
          </a:xfrm>
        </p:spPr>
        <p:txBody>
          <a:bodyPr>
            <a:normAutofit/>
          </a:bodyPr>
          <a:lstStyle/>
          <a:p>
            <a:r>
              <a:rPr lang="ru-RU" b="1" dirty="0"/>
              <a:t>Наша ученица Журавлёва Милана победила во 2-ом этапе ежегодной культурно-просветительскую акции для одаренных детей «Всероссийский фестиваль юных художников «Уникум», которую проводит Минкультуры России!</a:t>
            </a:r>
          </a:p>
          <a:p>
            <a:r>
              <a:rPr lang="ru-RU" b="1" dirty="0"/>
              <a:t>Тема фестиваля 2022 года – «Великие имена в истории России» (Петр I, Александр Невский, Ф.М. Достоевский).</a:t>
            </a:r>
          </a:p>
          <a:p>
            <a:r>
              <a:rPr lang="ru-RU" b="1" dirty="0"/>
              <a:t>Работы </a:t>
            </a:r>
            <a:r>
              <a:rPr lang="ru-RU" b="1" dirty="0" err="1"/>
              <a:t>Миланы</a:t>
            </a:r>
            <a:r>
              <a:rPr lang="ru-RU" b="1" dirty="0"/>
              <a:t>, иллюстрации к роману Ф.М. Достоевского "Подросток" и работы других финалистов будут размещены в </a:t>
            </a:r>
            <a:r>
              <a:rPr lang="ru-RU" b="1" dirty="0" err="1"/>
              <a:t>Конюшном</a:t>
            </a:r>
            <a:r>
              <a:rPr lang="ru-RU" b="1" dirty="0"/>
              <a:t> флигеле </a:t>
            </a:r>
            <a:r>
              <a:rPr lang="ru-RU" b="1" dirty="0" err="1"/>
              <a:t>Юсуповского</a:t>
            </a:r>
            <a:r>
              <a:rPr lang="ru-RU" b="1" dirty="0"/>
              <a:t> дворца в виде фотокопий.</a:t>
            </a:r>
          </a:p>
          <a:p>
            <a:endParaRPr lang="ru-RU" b="1" dirty="0"/>
          </a:p>
        </p:txBody>
      </p:sp>
      <p:pic>
        <p:nvPicPr>
          <p:cNvPr id="8194" name="Picture 2" descr="http://artshag.ru/upload/medialibrary/7e7/u6jaqf3e59p4dvvk08cqj1hgpnjfpwn0/content_img.png">
            <a:extLst>
              <a:ext uri="{FF2B5EF4-FFF2-40B4-BE49-F238E27FC236}">
                <a16:creationId xmlns:a16="http://schemas.microsoft.com/office/drawing/2014/main" id="{14A9F815-1D78-4352-BDB2-5F33C05A4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016" y="9939"/>
            <a:ext cx="4846983" cy="311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F6EAE332-E655-436E-BC34-0BDC9B7A4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452" y="3001617"/>
            <a:ext cx="2958548" cy="384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7-17.userapi.com/impg/FkER9C8_BkBN0JEnD9GRBoTMeKHmX8pZxh7M2g/HzTIoL7jdmQ.jpg?size=750x1080&amp;quality=96&amp;sign=c6f18db3f932f8e5d3e2cc9cf7f93388&amp;type=album">
            <a:extLst>
              <a:ext uri="{FF2B5EF4-FFF2-40B4-BE49-F238E27FC236}">
                <a16:creationId xmlns:a16="http://schemas.microsoft.com/office/drawing/2014/main" id="{128EAEB5-AC5C-42B2-A55C-5D8EFAFAA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852" y="2792199"/>
            <a:ext cx="2660404" cy="383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580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rtshag.ru/upload/medialibrary/f96/npr6qlcwvty2x95orzib3q8bd2vv0qxh/content_img.png">
            <a:extLst>
              <a:ext uri="{FF2B5EF4-FFF2-40B4-BE49-F238E27FC236}">
                <a16:creationId xmlns:a16="http://schemas.microsoft.com/office/drawing/2014/main" id="{D2DF82A0-8B61-46C5-9B0D-35EF89ACC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9375">
            <a:off x="9092224" y="264895"/>
            <a:ext cx="2872410" cy="382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artshag.ru/upload/medialibrary/2f2/zh3sjpqyc8qv8a8macn6ktvrky13gvys/content_img.png">
            <a:extLst>
              <a:ext uri="{FF2B5EF4-FFF2-40B4-BE49-F238E27FC236}">
                <a16:creationId xmlns:a16="http://schemas.microsoft.com/office/drawing/2014/main" id="{6CB69272-4AC9-493F-AF8C-26DA0DFCA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118">
            <a:off x="6613289" y="1893406"/>
            <a:ext cx="3091657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sun9-37.userapi.com/impg/KnLhX-VyYImFDadA33vKpIBcbAG8ooa4N8RFAQ/ZbqJS7xA3Tg.jpg?size=407x604&amp;quality=95&amp;sign=65443b94ed1c573fdf17a6d16c0f1fb1&amp;c_uniq_tag=6pS2HbkncM5Mteq-dZVCl65ZIfrz8jwVmCk_A1G2yGc&amp;type=album">
            <a:extLst>
              <a:ext uri="{FF2B5EF4-FFF2-40B4-BE49-F238E27FC236}">
                <a16:creationId xmlns:a16="http://schemas.microsoft.com/office/drawing/2014/main" id="{7098DAB8-86CE-4B98-9634-29441877E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431" y="1950703"/>
            <a:ext cx="2314713" cy="343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0B1AFA-D33B-4BAB-B039-1BBE8759B520}"/>
              </a:ext>
            </a:extLst>
          </p:cNvPr>
          <p:cNvSpPr/>
          <p:nvPr/>
        </p:nvSpPr>
        <p:spPr>
          <a:xfrm>
            <a:off x="279143" y="196377"/>
            <a:ext cx="71851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latin typeface="-apple-system"/>
              </a:rPr>
              <a:t>Наших ученики участвовали в отборочном туре дельфийских игр Самарской области.</a:t>
            </a:r>
            <a:br>
              <a:rPr lang="ru-RU" altLang="ru-RU" sz="2000" b="1" dirty="0">
                <a:latin typeface="-apple-system"/>
              </a:rPr>
            </a:br>
            <a:r>
              <a:rPr lang="ru-RU" altLang="ru-RU" sz="2000" b="1" dirty="0" err="1">
                <a:latin typeface="-apple-system"/>
              </a:rPr>
              <a:t>Кацукова</a:t>
            </a:r>
            <a:r>
              <a:rPr lang="ru-RU" altLang="ru-RU" sz="2000" b="1" dirty="0">
                <a:latin typeface="-apple-system"/>
              </a:rPr>
              <a:t> Татьяна - 1 место (пр. </a:t>
            </a:r>
            <a:r>
              <a:rPr lang="ru-RU" altLang="ru-RU" sz="2000" b="1" dirty="0" err="1">
                <a:latin typeface="-apple-system"/>
              </a:rPr>
              <a:t>Шепилова</a:t>
            </a:r>
            <a:r>
              <a:rPr lang="ru-RU" altLang="ru-RU" sz="2000" b="1" dirty="0">
                <a:latin typeface="-apple-system"/>
              </a:rPr>
              <a:t> Н.Ю.)</a:t>
            </a:r>
            <a:br>
              <a:rPr lang="ru-RU" altLang="ru-RU" sz="2000" b="1" dirty="0">
                <a:latin typeface="-apple-system"/>
              </a:rPr>
            </a:br>
            <a:r>
              <a:rPr lang="ru-RU" altLang="ru-RU" sz="2000" b="1" dirty="0" err="1">
                <a:latin typeface="-apple-system"/>
              </a:rPr>
              <a:t>Шичкин</a:t>
            </a:r>
            <a:r>
              <a:rPr lang="ru-RU" altLang="ru-RU" sz="2000" b="1" dirty="0">
                <a:latin typeface="-apple-system"/>
              </a:rPr>
              <a:t> Тимофей - 2 место (пр. Захарова А.С.)</a:t>
            </a:r>
            <a:br>
              <a:rPr lang="ru-RU" altLang="ru-RU" sz="2000" b="1" dirty="0">
                <a:latin typeface="-apple-system"/>
              </a:rPr>
            </a:br>
            <a:r>
              <a:rPr lang="ru-RU" altLang="ru-RU" sz="2000" b="1" dirty="0">
                <a:latin typeface="-apple-system"/>
              </a:rPr>
              <a:t>Никитина Милена - диплом(пр. Мыльникова С. В.)</a:t>
            </a:r>
            <a:br>
              <a:rPr lang="ru-RU" altLang="ru-RU" sz="2000" b="1" dirty="0">
                <a:latin typeface="-apple-system"/>
              </a:rPr>
            </a:br>
            <a:endParaRPr lang="ru-RU" altLang="ru-RU" sz="2000" b="1" dirty="0"/>
          </a:p>
        </p:txBody>
      </p:sp>
      <p:pic>
        <p:nvPicPr>
          <p:cNvPr id="7172" name="Picture 4" descr="https://sun9-77.userapi.com/impg/Eq2mIjegADRPAp_YvUGqTXvDjzpol5O6rMNdbw/tl268RERYVY.jpg?size=1580x2160&amp;quality=95&amp;sign=8a97adde1c42034bbedfac3ae9280cdd&amp;type=album">
            <a:extLst>
              <a:ext uri="{FF2B5EF4-FFF2-40B4-BE49-F238E27FC236}">
                <a16:creationId xmlns:a16="http://schemas.microsoft.com/office/drawing/2014/main" id="{EBC31074-CC1F-4D52-B3AA-FE86E383F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3" y="2562791"/>
            <a:ext cx="2806332" cy="38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17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57D0F4E-5F7E-4420-B1AA-042085C0D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377" y="-186266"/>
            <a:ext cx="8534400" cy="1885858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В марте 2023г.  в нашей школе проходил мастер-класс по многослойной акварельной живописи и рисунку под руководством преподавателей Академии изящных искусств </a:t>
            </a:r>
            <a:r>
              <a:rPr lang="ru-RU" b="1" dirty="0" err="1"/>
              <a:t>С.Андрияки</a:t>
            </a:r>
            <a:r>
              <a:rPr lang="ru-RU" b="1" dirty="0"/>
              <a:t> Астафьева Д.С., </a:t>
            </a:r>
            <a:r>
              <a:rPr lang="ru-RU" b="1" dirty="0" err="1"/>
              <a:t>Карамаликовой</a:t>
            </a:r>
            <a:r>
              <a:rPr lang="ru-RU" b="1" dirty="0"/>
              <a:t> И.</a:t>
            </a:r>
          </a:p>
        </p:txBody>
      </p:sp>
      <p:pic>
        <p:nvPicPr>
          <p:cNvPr id="6148" name="Picture 4" descr="http://artshag.ru/upload/medialibrary/71f/110d53c5u2n6hmqbsao5ndfxwsojga5a/content_img.png">
            <a:extLst>
              <a:ext uri="{FF2B5EF4-FFF2-40B4-BE49-F238E27FC236}">
                <a16:creationId xmlns:a16="http://schemas.microsoft.com/office/drawing/2014/main" id="{71AC2A05-889E-4205-9696-17FECAA50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9280">
            <a:off x="4917177" y="1938131"/>
            <a:ext cx="3331679" cy="444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artshag.ru/upload/medialibrary/cc9/gb33oj5r70vtc9ata3hamr3qgvoci7ye/content_img.png">
            <a:extLst>
              <a:ext uri="{FF2B5EF4-FFF2-40B4-BE49-F238E27FC236}">
                <a16:creationId xmlns:a16="http://schemas.microsoft.com/office/drawing/2014/main" id="{41357D8D-683E-4668-9A20-FC8C410F9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t="6729" b="8838"/>
          <a:stretch/>
        </p:blipFill>
        <p:spPr bwMode="auto">
          <a:xfrm>
            <a:off x="167377" y="2325756"/>
            <a:ext cx="5090559" cy="355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5B92548D-F4C6-45CD-B5D2-43EC254F1F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0"/>
          <a:stretch/>
        </p:blipFill>
        <p:spPr bwMode="auto">
          <a:xfrm>
            <a:off x="8112933" y="44726"/>
            <a:ext cx="391601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08EB7C51-4BBD-4534-87B7-5CE265A72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26" t="16101" r="9249" b="11991"/>
          <a:stretch/>
        </p:blipFill>
        <p:spPr bwMode="auto">
          <a:xfrm>
            <a:off x="8781374" y="3429000"/>
            <a:ext cx="2579136" cy="3121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166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A62CEF2-3597-420D-BD7B-CDB699A26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901" y="0"/>
            <a:ext cx="12196901" cy="2889710"/>
          </a:xfrm>
        </p:spPr>
        <p:txBody>
          <a:bodyPr/>
          <a:lstStyle/>
          <a:p>
            <a:pPr algn="just"/>
            <a:r>
              <a:rPr lang="ru-RU" b="1" dirty="0"/>
              <a:t>В марте 2023 года в "Пензенском государственном университете архитектуры и строительства" состоялся заключительный этап XX Всероссийского конкурса-олимпиады архитектурно-художественного творчества учащейся молодежи и школьников им. </a:t>
            </a:r>
            <a:r>
              <a:rPr lang="ru-RU" b="1" dirty="0" err="1"/>
              <a:t>В.Е.Татлина</a:t>
            </a:r>
            <a:r>
              <a:rPr lang="ru-RU" b="1" dirty="0"/>
              <a:t>. Преподаватель высшей категории, художественной школы </a:t>
            </a:r>
            <a:r>
              <a:rPr lang="ru-RU" b="1" dirty="0" err="1"/>
              <a:t>им.Марка</a:t>
            </a:r>
            <a:r>
              <a:rPr lang="ru-RU" b="1" dirty="0"/>
              <a:t> Шагала, Попов С.Ф. был приглашен в качестве члена жюри в номинациях: рисунок, графика, композиция.</a:t>
            </a:r>
          </a:p>
        </p:txBody>
      </p:sp>
      <p:pic>
        <p:nvPicPr>
          <p:cNvPr id="7170" name="Picture 2" descr="http://artshag.ru/upload/medialibrary/be9/2mxv71guvl02s4tf8tajv50qolazswss/content_img.png">
            <a:extLst>
              <a:ext uri="{FF2B5EF4-FFF2-40B4-BE49-F238E27FC236}">
                <a16:creationId xmlns:a16="http://schemas.microsoft.com/office/drawing/2014/main" id="{59C70402-6E51-4343-A2C2-F37D316863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0" b="9783"/>
          <a:stretch/>
        </p:blipFill>
        <p:spPr bwMode="auto">
          <a:xfrm>
            <a:off x="362847" y="2415208"/>
            <a:ext cx="6096000" cy="410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proxy.imgsmail.ru/?e=1678949271&amp;email=308835%40list.ru&amp;flags=0&amp;h=AZp15I0iQjWT3IAYUYZTEg&amp;is_https=1&amp;url173=c3VuNy0xMy51c2VyYXBpLmNvbS9pbXBnL0g4QjdXX3dtbnA1VDhpR3ZTTGZWSE55bXdGRjR3WmxWMFJTSDBnL29BYi1sS1pVbHlBLmpwZz9zaXplPTYwNHg2MDQmcXVhbGl0eT05NSZzaWduPTJkOTBhOWQxYzIzMmU0NjM4MWFiYzQ5MTJlNjMzZjg1JmNfdW5pcV90YWc9bmdEYjY4OXRjNlZ4OTRLaENYZjEyanhJVm8wdF84UjdaTm5neWtoNXRZSSZ0eXBlPWFsYnVt">
            <a:extLst>
              <a:ext uri="{FF2B5EF4-FFF2-40B4-BE49-F238E27FC236}">
                <a16:creationId xmlns:a16="http://schemas.microsoft.com/office/drawing/2014/main" id="{0E50F0C1-B74A-4568-8627-CE762562A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93"/>
          <a:stretch/>
        </p:blipFill>
        <p:spPr bwMode="auto">
          <a:xfrm>
            <a:off x="7362342" y="2415208"/>
            <a:ext cx="4586080" cy="410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16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6397E1-2A0A-4CD3-B01A-6681F3DF6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5973" y="0"/>
            <a:ext cx="8534400" cy="2531901"/>
          </a:xfrm>
        </p:spPr>
        <p:txBody>
          <a:bodyPr/>
          <a:lstStyle/>
          <a:p>
            <a:r>
              <a:rPr lang="ru-RU" b="1" dirty="0"/>
              <a:t>25 апреля 2023 года в Художественной школе им. Марка Шагала состоялась первая встреча в рамках семинара-практикума «Основы декоративно-прикладного искусства: теория и практика», который проводится по инициативе </a:t>
            </a:r>
            <a:r>
              <a:rPr lang="ru-RU" b="1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Агентства социокультурных технологий</a:t>
            </a:r>
            <a:r>
              <a:rPr lang="ru-RU" b="1" dirty="0"/>
              <a:t> в г. Тольятти и г. Самара.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7C099095-4F0F-4C0D-99A2-45AF24966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" t="38592" r="2903"/>
          <a:stretch/>
        </p:blipFill>
        <p:spPr bwMode="auto">
          <a:xfrm>
            <a:off x="1384851" y="2362936"/>
            <a:ext cx="9422297" cy="419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417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2B5EA82-577B-4989-9359-C6188F5FC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8534400" cy="1875919"/>
          </a:xfrm>
        </p:spPr>
        <p:txBody>
          <a:bodyPr>
            <a:normAutofit/>
          </a:bodyPr>
          <a:lstStyle/>
          <a:p>
            <a:r>
              <a:rPr lang="ru-RU" b="1" dirty="0"/>
              <a:t>В апреле 2023г. работы наших ребят, выполненные в технике керамики под руководством замечательного педагога Ирины </a:t>
            </a:r>
            <a:r>
              <a:rPr lang="ru-RU" b="1" dirty="0" err="1"/>
              <a:t>Владиленовны</a:t>
            </a:r>
            <a:r>
              <a:rPr lang="ru-RU" b="1" dirty="0"/>
              <a:t> </a:t>
            </a:r>
            <a:r>
              <a:rPr lang="ru-RU" b="1" dirty="0" err="1"/>
              <a:t>Замулы</a:t>
            </a:r>
            <a:r>
              <a:rPr lang="ru-RU" b="1" dirty="0"/>
              <a:t>, встретились со своим зрителем на выставке </a:t>
            </a:r>
            <a:r>
              <a:rPr lang="ru-RU" b="1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Музея Актуального Реализма</a:t>
            </a:r>
            <a:r>
              <a:rPr lang="ru-RU" b="1" dirty="0"/>
              <a:t> «ДЕТИ и ВЗРОСЛЫЕ»..</a:t>
            </a:r>
          </a:p>
        </p:txBody>
      </p:sp>
      <p:pic>
        <p:nvPicPr>
          <p:cNvPr id="4098" name="Picture 2" descr="http://artshag.ru/upload/medialibrary/b15/toiai1fxe8f77eqpk6nii3lm00trxywb/content_img.png">
            <a:extLst>
              <a:ext uri="{FF2B5EF4-FFF2-40B4-BE49-F238E27FC236}">
                <a16:creationId xmlns:a16="http://schemas.microsoft.com/office/drawing/2014/main" id="{EF618B09-2BE6-44A5-B37F-78D1DC3C7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5" t="6541" r="26598" b="24304"/>
          <a:stretch/>
        </p:blipFill>
        <p:spPr bwMode="auto">
          <a:xfrm>
            <a:off x="8926926" y="592665"/>
            <a:ext cx="3265074" cy="34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artshag.ru/upload/medialibrary/eba/jst57cv2txei42cgklobddx27zuizu0u/content_img.png">
            <a:extLst>
              <a:ext uri="{FF2B5EF4-FFF2-40B4-BE49-F238E27FC236}">
                <a16:creationId xmlns:a16="http://schemas.microsoft.com/office/drawing/2014/main" id="{F72D3BA4-C19C-40AD-B790-67C15262E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0" t="26744" r="15066" b="28859"/>
          <a:stretch/>
        </p:blipFill>
        <p:spPr bwMode="auto">
          <a:xfrm rot="20806669">
            <a:off x="1258649" y="2407799"/>
            <a:ext cx="4989443" cy="292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125C59DD-1C00-4F94-8BE9-C12C09885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0" t="24782" r="38895" b="40995"/>
          <a:stretch/>
        </p:blipFill>
        <p:spPr bwMode="auto">
          <a:xfrm>
            <a:off x="6887816" y="4273825"/>
            <a:ext cx="3458818" cy="225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005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1216A70-B4E4-458E-98E8-7DDA27743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499" y="506896"/>
            <a:ext cx="6283118" cy="5565913"/>
          </a:xfrm>
        </p:spPr>
        <p:txBody>
          <a:bodyPr>
            <a:noAutofit/>
          </a:bodyPr>
          <a:lstStyle/>
          <a:p>
            <a:r>
              <a:rPr lang="ru-RU" sz="2400" b="1" dirty="0"/>
              <a:t>В Детской картинной галерее проходила выставка «Керамика. Хрупкое искусство». Выставка знакомит с разными стилями и художниками, которые выбрали для своего творчества этот, с одной стороны такой обыденный, а с другой – изысканный,  материал. Начинаясь с ученических работ Детской художественной школы им. Марка Шагала (Тольятти), она продолжается произведениями куйбышевской художницы Валентины Свешниковой и авторскими куклами Ольги Бакановой.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1D676C3-DC73-49A2-946E-955621275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0"/>
            <a:ext cx="4686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64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8739D0B-355B-4298-8929-64C9F1D5D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0249" y="1729409"/>
            <a:ext cx="7465875" cy="3615267"/>
          </a:xfrm>
        </p:spPr>
        <p:txBody>
          <a:bodyPr>
            <a:noAutofit/>
          </a:bodyPr>
          <a:lstStyle/>
          <a:p>
            <a:r>
              <a:rPr lang="ru-RU" sz="2400" dirty="0"/>
              <a:t>Преподаватель нашей школы </a:t>
            </a:r>
            <a:r>
              <a:rPr lang="ru-RU" sz="2400" dirty="0" err="1"/>
              <a:t>Замула</a:t>
            </a:r>
            <a:r>
              <a:rPr lang="ru-RU" sz="2400" dirty="0"/>
              <a:t> И.В. успешно прошла конкурсный отбор (всего 15 мест ) на курсы повышения квалификации Образовательного центра Сириус с 6 по 19 октября 2022г. по направлению "Основы гончарного искусства"</a:t>
            </a:r>
          </a:p>
          <a:p>
            <a:r>
              <a:rPr lang="ru-RU" sz="2400" dirty="0"/>
              <a:t>Целью реализации программы является изучение и освоение базовых основ методики преподавания традиционного гончарного искусства. </a:t>
            </a:r>
          </a:p>
          <a:p>
            <a:r>
              <a:rPr lang="ru-RU" sz="2400" dirty="0"/>
              <a:t>Программа предназначена для педагогов среднего общего и дополнительного образования, руководителей творческих студий по изобразительному искусству, педагогов региональных центров по работе с одаренными детьми. </a:t>
            </a:r>
          </a:p>
          <a:p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1F473F-2D50-4316-ADA4-1BFD8D92A4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2" t="7172" r="9362" b="145"/>
          <a:stretch/>
        </p:blipFill>
        <p:spPr>
          <a:xfrm>
            <a:off x="7116417" y="1513324"/>
            <a:ext cx="4999383" cy="377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12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D0CD7AA-0D07-4A45-A132-56A9E2DBB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47870"/>
            <a:ext cx="5695122" cy="5874026"/>
          </a:xfrm>
        </p:spPr>
        <p:txBody>
          <a:bodyPr>
            <a:noAutofit/>
          </a:bodyPr>
          <a:lstStyle/>
          <a:p>
            <a:r>
              <a:rPr lang="ru-RU" b="1" dirty="0"/>
              <a:t>В октябре 2022г. проводился в XVII Городской конкурс по изобразительному искусству им. </a:t>
            </a:r>
            <a:r>
              <a:rPr lang="ru-RU" b="1" dirty="0" err="1"/>
              <a:t>И.Е.Репина</a:t>
            </a:r>
            <a:r>
              <a:rPr lang="ru-RU" b="1" dirty="0"/>
              <a:t>, в номинации "Академическая живопись - натюрморт".</a:t>
            </a:r>
            <a:br>
              <a:rPr lang="ru-RU" b="1" dirty="0"/>
            </a:br>
            <a:r>
              <a:rPr lang="ru-RU" b="1" dirty="0"/>
              <a:t>Конкурс проводится при поддержке Департамента культуры администрации г. о. Тольятти, на базе учебных классов детской художественной школы имени Марка Шагала.</a:t>
            </a:r>
            <a:br>
              <a:rPr lang="ru-RU" b="1" dirty="0"/>
            </a:br>
            <a:r>
              <a:rPr lang="ru-RU" b="1" dirty="0"/>
              <a:t>Организаторы конкурса:</a:t>
            </a:r>
            <a:br>
              <a:rPr lang="ru-RU" b="1" dirty="0"/>
            </a:br>
            <a:r>
              <a:rPr lang="ru-RU" b="1" dirty="0"/>
              <a:t>- Департамент культуры администрации г. о. Тольятти;</a:t>
            </a:r>
            <a:br>
              <a:rPr lang="ru-RU" b="1" dirty="0"/>
            </a:br>
            <a:r>
              <a:rPr lang="ru-RU" b="1" dirty="0"/>
              <a:t>- МБУ ДО ДХШ им. </a:t>
            </a:r>
            <a:r>
              <a:rPr lang="ru-RU" b="1" dirty="0" err="1"/>
              <a:t>М.Шагала</a:t>
            </a:r>
            <a:r>
              <a:rPr lang="ru-RU" b="1" dirty="0"/>
              <a:t>;</a:t>
            </a:r>
            <a:br>
              <a:rPr lang="ru-RU" b="1" dirty="0"/>
            </a:br>
            <a:r>
              <a:rPr lang="ru-RU" b="1" dirty="0"/>
              <a:t>- Тольяттинский государственный университет.</a:t>
            </a:r>
            <a:br>
              <a:rPr lang="ru-RU" b="1" dirty="0"/>
            </a:br>
            <a:br>
              <a:rPr lang="ru-RU" b="1" dirty="0"/>
            </a:br>
            <a:endParaRPr lang="ru-RU" b="1" dirty="0"/>
          </a:p>
        </p:txBody>
      </p:sp>
      <p:pic>
        <p:nvPicPr>
          <p:cNvPr id="12294" name="Picture 6" descr="https://sun9-52.userapi.com/impg/yxXDHadCJriuzug31y2bk9CTW3GXGG6J77jhww/29-lMsJWMe8.jpg?size=813x1149&amp;quality=96&amp;sign=dae52ec2d2002bd68fe1b8555abd7b99&amp;type=album">
            <a:extLst>
              <a:ext uri="{FF2B5EF4-FFF2-40B4-BE49-F238E27FC236}">
                <a16:creationId xmlns:a16="http://schemas.microsoft.com/office/drawing/2014/main" id="{DABD0D9D-337E-4D81-85AB-C0C0FB90D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122" y="879613"/>
            <a:ext cx="3073558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sun7-16.userapi.com/impg/k7iFy6rksJKHzquSnVa7v6fSpGMi8BvLXriUkA/49jzV9kSUCE.jpg?size=815x1147&amp;quality=96&amp;sign=befb98cb73dd429d7d2207ccff8adad2&amp;type=album">
            <a:extLst>
              <a:ext uri="{FF2B5EF4-FFF2-40B4-BE49-F238E27FC236}">
                <a16:creationId xmlns:a16="http://schemas.microsoft.com/office/drawing/2014/main" id="{48B0E2E1-A958-49B7-95C2-D5411CA30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80" y="884583"/>
            <a:ext cx="3073558" cy="432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303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94D0E9-662C-4350-BEDE-D9869119FC48}"/>
              </a:ext>
            </a:extLst>
          </p:cNvPr>
          <p:cNvSpPr txBox="1"/>
          <p:nvPr/>
        </p:nvSpPr>
        <p:spPr>
          <a:xfrm>
            <a:off x="517676" y="201707"/>
            <a:ext cx="102633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нашей школы приняли участие в Межрегиональной олимпиаде для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школьников им. В. Е. Татлина  г. Пенза</a:t>
            </a:r>
          </a:p>
        </p:txBody>
      </p:sp>
      <p:pic>
        <p:nvPicPr>
          <p:cNvPr id="8194" name="Picture 2" descr="https://sun9-52.userapi.com/impg/BPAuzEU9inAP4kwvsVTGcZs_K5h4rXOqkxI8iQ/Yz_Vv3xRwaI.jpg?size=1280x1280&amp;quality=95&amp;sign=fd2002ca2f4eea49484c8647dbe0b912&amp;type=album">
            <a:extLst>
              <a:ext uri="{FF2B5EF4-FFF2-40B4-BE49-F238E27FC236}">
                <a16:creationId xmlns:a16="http://schemas.microsoft.com/office/drawing/2014/main" id="{F8FD3102-C233-4FC2-B2D8-119912168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33" y="2057588"/>
            <a:ext cx="2915449" cy="291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69.userapi.com/impg/vvo8PUsFeQjvdU4qyAgW7ii0FnoJ52yIqV50CQ/Br_WyETXd-I.jpg?size=1280x899&amp;quality=95&amp;sign=5d922e59b45612522e8121346de1415e&amp;type=album">
            <a:extLst>
              <a:ext uri="{FF2B5EF4-FFF2-40B4-BE49-F238E27FC236}">
                <a16:creationId xmlns:a16="http://schemas.microsoft.com/office/drawing/2014/main" id="{C0CC47C4-EEE4-4451-886B-D362D6607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011" y="954157"/>
            <a:ext cx="4302134" cy="302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9.userapi.com/impg/bwVceGnrPJmY4s79MPWdgIg21FkKHhenlCZ6ug/KAzSCAlXW-4.jpg?size=1280x902&amp;quality=95&amp;sign=8765e415da68f3022ba41a8fef6b5163&amp;type=album">
            <a:extLst>
              <a:ext uri="{FF2B5EF4-FFF2-40B4-BE49-F238E27FC236}">
                <a16:creationId xmlns:a16="http://schemas.microsoft.com/office/drawing/2014/main" id="{BA914886-AB6D-455E-9B35-B5D9AFCA0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740" y="2979145"/>
            <a:ext cx="4643712" cy="327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594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8056FDC-DAEC-4F9D-BD60-4739D08F9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227" y="1043709"/>
            <a:ext cx="7939088" cy="5201989"/>
          </a:xfrm>
        </p:spPr>
        <p:txBody>
          <a:bodyPr>
            <a:noAutofit/>
          </a:bodyPr>
          <a:lstStyle/>
          <a:p>
            <a:pPr lvl="0">
              <a:spcAft>
                <a:spcPts val="0"/>
              </a:spcAft>
            </a:pPr>
            <a:br>
              <a:rPr lang="ru-RU" sz="1400" dirty="0"/>
            </a:br>
            <a:br>
              <a:rPr lang="ru-RU" sz="1400" dirty="0"/>
            </a:br>
            <a:br>
              <a:rPr lang="ru-RU" sz="1400" dirty="0"/>
            </a:br>
            <a:br>
              <a:rPr lang="ru-RU" sz="1400" dirty="0"/>
            </a:b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1990 г</a:t>
            </a:r>
            <a:r>
              <a:rPr 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студии художественной керамики (120 учащихся) под руководством М. А. Фрейдлиной. при поддержке ваз для  студии было закуплено современное гончарное и </a:t>
            </a:r>
            <a:r>
              <a:rPr lang="ru-RU" sz="1400" cap="none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гипсо</a:t>
            </a:r>
            <a:r>
              <a:rPr lang="ru-RU" sz="1400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-модельное оборудование, печи для обжига фарфора и керамики. одним из первых профессиональных партнеров студии стало по «гжель» - основной центр традиционной русской керамики,  где педагоги проходили стажировку, а ученики - летнюю практику.</a:t>
            </a:r>
            <a:br>
              <a:rPr lang="ru-RU" sz="1400" cap="none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1991 – 1992 </a:t>
            </a:r>
            <a:r>
              <a:rPr lang="ru-RU" sz="1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4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тудия</a:t>
            </a:r>
            <a:r>
              <a:rPr lang="ru-RU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преобразована в художественную школу «керамика», преподавателями написаны адаптированные программы по академическим предметам - рисунку, живописи, композиции. подписан договор о сотрудничестве с кафедрой керамики ленинградского  высшего художественно-промышленного училища им. в. </a:t>
            </a:r>
            <a:r>
              <a:rPr lang="ru-RU" sz="14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мухиной</a:t>
            </a:r>
            <a:r>
              <a:rPr lang="ru-RU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br>
              <a:rPr lang="ru-RU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1997 – 1999 </a:t>
            </a:r>
            <a:r>
              <a:rPr lang="ru-RU" sz="14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br>
              <a:rPr lang="ru-RU" sz="14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школе открыто отделение компьютерного дизайна. разработана и апробирована авторская программа, получены первые результаты программы в городской компьютерной олимпиаде (диплом), областной и международной выставках (дипломы и грамоты). в школе складывается трехступенчатая система обучения.  на подготовительном, основном и </a:t>
            </a:r>
            <a:r>
              <a:rPr lang="ru-RU" sz="1400" cap="none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профориентированном</a:t>
            </a:r>
            <a:r>
              <a:rPr lang="ru-RU" sz="14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отделениях обучается 211 человек. </a:t>
            </a:r>
            <a:br>
              <a:rPr lang="ru-RU" sz="14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2007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br>
              <a:rPr lang="ru-RU" sz="14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Выделяются новые помещения, оборудованы специализированные классы и мастерские. увеличилось количество учащихся (211 на бюджетном и 60 на хозрасчетном отделениях). начата работа по внедрению новой программы «основы графического дизайна»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9">
            <a:extLst>
              <a:ext uri="{FF2B5EF4-FFF2-40B4-BE49-F238E27FC236}">
                <a16:creationId xmlns:a16="http://schemas.microsoft.com/office/drawing/2014/main" id="{293C7BB3-B691-4687-8F5F-3044E0C9001D}"/>
              </a:ext>
            </a:extLst>
          </p:cNvPr>
          <p:cNvSpPr txBox="1">
            <a:spLocks/>
          </p:cNvSpPr>
          <p:nvPr/>
        </p:nvSpPr>
        <p:spPr>
          <a:xfrm>
            <a:off x="347227" y="612302"/>
            <a:ext cx="7842530" cy="89976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</a:t>
            </a:r>
            <a:r>
              <a:rPr lang="ru-RU" sz="29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сведения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BB978D-D22E-42F4-9F96-8B59E0244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757" y="1512062"/>
            <a:ext cx="3862445" cy="256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7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8056FDC-DAEC-4F9D-BD60-4739D08F9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308" y="236012"/>
            <a:ext cx="9976073" cy="457325"/>
          </a:xfrm>
        </p:spPr>
        <p:txBody>
          <a:bodyPr>
            <a:noAutofit/>
          </a:bodyPr>
          <a:lstStyle/>
          <a:p>
            <a:pPr algn="ctr"/>
            <a:b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 лучшие ученики в </a:t>
            </a:r>
            <a:r>
              <a:rPr lang="ru-RU" sz="2400" i="0" cap="non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образовательном центре «</a:t>
            </a:r>
            <a:r>
              <a:rPr lang="ru-RU" sz="2400" i="0" cap="non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сириус</a:t>
            </a:r>
            <a:r>
              <a:rPr lang="ru-RU" sz="2400" i="0" cap="non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 </a:t>
            </a:r>
            <a:endParaRPr lang="ru-RU" sz="2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sun9-37.userapi.com/impg/ylV5iBhnXF34xfHa6AEKHtalfmWYkdIoh1mACA/Sn6HR9yq6VI.jpg?size=1600x1200&amp;quality=95&amp;sign=53e858c3dfd0675a3551f54f61698e93&amp;type=album">
            <a:extLst>
              <a:ext uri="{FF2B5EF4-FFF2-40B4-BE49-F238E27FC236}">
                <a16:creationId xmlns:a16="http://schemas.microsoft.com/office/drawing/2014/main" id="{59492673-3AEE-46F6-958E-678AC6250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9" t="30792" r="3774" b="906"/>
          <a:stretch/>
        </p:blipFill>
        <p:spPr bwMode="auto">
          <a:xfrm>
            <a:off x="0" y="1027169"/>
            <a:ext cx="4034009" cy="240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un9-38.userapi.com/impg/kGWIeKcQUl5bKLrmp2QiCGLMB3NZn1PfydDnVA/id3YSslwVIE.jpg?size=1620x2160&amp;quality=95&amp;sign=3928e7100c8d729e1f83656def46b741&amp;type=album">
            <a:extLst>
              <a:ext uri="{FF2B5EF4-FFF2-40B4-BE49-F238E27FC236}">
                <a16:creationId xmlns:a16="http://schemas.microsoft.com/office/drawing/2014/main" id="{0EEDD359-6C7D-4022-BCF0-E0AC083DB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1"/>
          <a:stretch/>
        </p:blipFill>
        <p:spPr bwMode="auto">
          <a:xfrm>
            <a:off x="1393205" y="3099188"/>
            <a:ext cx="3250096" cy="37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sun9-8.userapi.com/impg/5Ay3_UJ2Kw8HcJM6j-7qYFSbMqipneGbBfqVRQ/vdA55q2vE0U.jpg?size=1080x1080&amp;quality=95&amp;sign=eac26feaa9fbe01a5b56e44c94c84cb6&amp;type=album">
            <a:extLst>
              <a:ext uri="{FF2B5EF4-FFF2-40B4-BE49-F238E27FC236}">
                <a16:creationId xmlns:a16="http://schemas.microsoft.com/office/drawing/2014/main" id="{8770DFD5-4405-4993-BB91-B62800048A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4" t="16182" r="10719" b="415"/>
          <a:stretch/>
        </p:blipFill>
        <p:spPr bwMode="auto">
          <a:xfrm>
            <a:off x="8371312" y="788504"/>
            <a:ext cx="4015409" cy="399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sun9-7.userapi.com/impg/wljmz9wmra66N9JEhA896sL8HY0CQDsRe-CnBQ/dEccdE3miPk.jpg?size=810x1080&amp;quality=95&amp;sign=d905e4cc75a6ea42f68e4a76ddc50372&amp;type=album">
            <a:extLst>
              <a:ext uri="{FF2B5EF4-FFF2-40B4-BE49-F238E27FC236}">
                <a16:creationId xmlns:a16="http://schemas.microsoft.com/office/drawing/2014/main" id="{83914750-1A9C-4679-A312-503C82808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129" y="1958009"/>
            <a:ext cx="3160643" cy="421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5868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28219E-15A4-49B6-A107-BA6A79FEB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05" y="208236"/>
            <a:ext cx="5012758" cy="2890143"/>
          </a:xfrm>
          <a:prstGeom prst="rect">
            <a:avLst/>
          </a:prstGeom>
        </p:spPr>
      </p:pic>
      <p:pic>
        <p:nvPicPr>
          <p:cNvPr id="10242" name="Picture 2" descr="https://sun9-38.userapi.com/impg/dfQKFtbTiBxsecXGS9Ety7fNYKs2KU0qKzpJDg/NaWNcFXgQt8.jpg?size=1280x960&amp;quality=95&amp;sign=ea77cb7446b4b04f50c75fa82ae7dd15&amp;type=album">
            <a:extLst>
              <a:ext uri="{FF2B5EF4-FFF2-40B4-BE49-F238E27FC236}">
                <a16:creationId xmlns:a16="http://schemas.microsoft.com/office/drawing/2014/main" id="{74A3B0A9-89C1-4DCB-8A6C-90EC4D838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834" y="3479181"/>
            <a:ext cx="4227444" cy="317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un9-43.userapi.com/impg/p5DzUhe2N-ScV5LMZBqGQwOfPVjdEw4CLxa14A/vM9ylUsT-BE.jpg?size=1280x960&amp;quality=95&amp;sign=35d2ebaac07b844ae3860d8e9ab5610a&amp;type=album">
            <a:extLst>
              <a:ext uri="{FF2B5EF4-FFF2-40B4-BE49-F238E27FC236}">
                <a16:creationId xmlns:a16="http://schemas.microsoft.com/office/drawing/2014/main" id="{32F3B8A4-8F5F-42B7-B378-9E174DAED1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907" r="9535"/>
          <a:stretch/>
        </p:blipFill>
        <p:spPr bwMode="auto">
          <a:xfrm>
            <a:off x="6304724" y="1344122"/>
            <a:ext cx="5155096" cy="35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4350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907EF99-0AF1-4F1E-BD68-60AA328D196E}"/>
              </a:ext>
            </a:extLst>
          </p:cNvPr>
          <p:cNvSpPr/>
          <p:nvPr/>
        </p:nvSpPr>
        <p:spPr>
          <a:xfrm>
            <a:off x="588379" y="569005"/>
            <a:ext cx="10788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Интерьер Тольяттинский театр кукол  украсили новые работы выполненные в керамике учащихся нашей школы.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EAB7148-F6B7-4BA0-A65F-78CAA4E24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753775"/>
            <a:ext cx="2586037" cy="369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F8DF5C4-E1B2-429E-B357-B4DD6C4BC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079" y="1753775"/>
            <a:ext cx="2684793" cy="382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01AF20C-6BE6-49F6-9EF4-75E0F33F7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121" y="1753774"/>
            <a:ext cx="4925786" cy="369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0015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5FC5FD0-589F-4621-8F6B-239784D5868B}"/>
              </a:ext>
            </a:extLst>
          </p:cNvPr>
          <p:cNvSpPr/>
          <p:nvPr/>
        </p:nvSpPr>
        <p:spPr>
          <a:xfrm>
            <a:off x="442913" y="563601"/>
            <a:ext cx="114357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Витрины библиотеки Автограда и театра «Дилижанс» украсили новые работы учащихся из фонда нашей школы.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C5EB2F00-A265-491B-BD6D-5B75E756AE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C:\Documents and Settings\Admin\Рабочий стол\Документы\Бунина Е.В\отчеты\отчет за 2020-21\публичный отчет 2020-21\для публичного отчета\замула выставки 2020\ARNcOavx8e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581687"/>
            <a:ext cx="3325255" cy="41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Documents and Settings\Admin\Рабочий стол\Документы\Бунина Е.В\отчеты\отчет за 2020-21\публичный отчет 2020-21\для публичного отчета\замула выставки 2020\5uVa39NGyX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962" y="1558293"/>
            <a:ext cx="3163330" cy="227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Documents and Settings\Admin\Рабочий стол\Документы\Бунина Е.В\отчеты\отчет за 2020-21\публичный отчет 2020-21\для публичного отчета\замула выставки 2020\1LBNrbECEV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164" y="4044995"/>
            <a:ext cx="1848926" cy="255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Documents and Settings\Admin\Рабочий стол\Документы\Бунина Е.В\отчеты\отчет за 2020-21\публичный отчет 2020-21\для публичного отчета\замула выставки 2020\pY5-T1GB4r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400" y="1581687"/>
            <a:ext cx="3163330" cy="227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Documents and Settings\Admin\Рабочий стол\Документы\Бунина Е.В\отчеты\отчет за 2020-21\публичный отчет 2020-21\для публичного отчета\замула выставки 2020\W-N1UwX9GW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527" y="4044995"/>
            <a:ext cx="1767016" cy="255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1045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5FC5FD0-589F-4621-8F6B-239784D5868B}"/>
              </a:ext>
            </a:extLst>
          </p:cNvPr>
          <p:cNvSpPr/>
          <p:nvPr/>
        </p:nvSpPr>
        <p:spPr>
          <a:xfrm>
            <a:off x="393539" y="320806"/>
            <a:ext cx="114357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«Искусство детям»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учащимися школы выставок художественного творчества в музеях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Самара и Тольятти</a:t>
            </a:r>
          </a:p>
        </p:txBody>
      </p:sp>
      <p:pic>
        <p:nvPicPr>
          <p:cNvPr id="7170" name="Picture 2" descr="C:\Documents and Settings\Admin\Рабочий стол\Документы\Бунина Е.В\отчеты\отчет за 2020-21\публичный отчет 2020-21\для публичного отчета\выставка московс художн\_yG2ig3ll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83" y="1756719"/>
            <a:ext cx="3175687" cy="210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Documents and Settings\Admin\Рабочий стол\Документы\Бунина Е.В\отчеты\отчет за 2020-21\публичный отчет 2020-21\для публичного отчета\музей актуал реализма\lqSHmS109A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449" y="1624173"/>
            <a:ext cx="3150974" cy="223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Documents and Settings\Admin\Рабочий стол\Документы\Бунина Е.В\отчеты\отчет за 2020-21\публичный отчет 2020-21\для публичного отчета\музей актуал реализма\tPDSxxbdUI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449" y="3984604"/>
            <a:ext cx="3150974" cy="22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Documents and Settings\Admin\Рабочий стол\Документы\Бунина Е.В\отчеты\отчет за 2020-21\публичный отчет 2020-21\для публичного отчета\музей актуал реализма\zUhOBIwZ5u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26" y="1690446"/>
            <a:ext cx="3150974" cy="223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Documents and Settings\Admin\Рабочий стол\Документы\Бунина Е.В\отчеты\отчет за 2020-21\публичный отчет 2020-21\для публичного отчета\музей актуал реализма\1IdY8uVuYp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772" y="3984604"/>
            <a:ext cx="2434281" cy="241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Documents and Settings\Admin\Рабочий стол\Документы\Бунина Е.В\отчеты\отчет за 2020-21\публичный отчет 2020-21\для публичного отчета\портрет семьи самара\EZ_REjllWX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83" y="3984604"/>
            <a:ext cx="3175687" cy="210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909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8056FDC-DAEC-4F9D-BD60-4739D08F9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324091"/>
            <a:ext cx="9976073" cy="844953"/>
          </a:xfrm>
        </p:spPr>
        <p:txBody>
          <a:bodyPr>
            <a:normAutofit fontScale="90000"/>
          </a:bodyPr>
          <a:lstStyle/>
          <a:p>
            <a:pPr algn="ctr"/>
            <a:br>
              <a:rPr lang="ru-RU"/>
            </a:br>
            <a:br>
              <a:rPr lang="ru-RU"/>
            </a:br>
            <a:br>
              <a:rPr lang="ru-RU"/>
            </a:b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1E0BEAC-E322-4485-824D-852AAFB99664}"/>
              </a:ext>
            </a:extLst>
          </p:cNvPr>
          <p:cNvSpPr/>
          <p:nvPr/>
        </p:nvSpPr>
        <p:spPr>
          <a:xfrm>
            <a:off x="449002" y="1166843"/>
            <a:ext cx="112939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-apple-system"/>
              </a:rPr>
              <a:t> 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8FB468F-8911-46D7-A847-3475BE11BBEF}"/>
              </a:ext>
            </a:extLst>
          </p:cNvPr>
          <p:cNvSpPr/>
          <p:nvPr/>
        </p:nvSpPr>
        <p:spPr>
          <a:xfrm>
            <a:off x="335666" y="566463"/>
            <a:ext cx="114073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Производственная практика студентов Тольяттинского ГУМАНИТАРНОГО КОЛЛЕДЖА в МБУДО Художественной школе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им.М.Шагала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dirty="0">
                <a:latin typeface="-apple-system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ученики, под руководством преподавателя выполняли задание. Студенты внимательно следили за процессом, учились вести урок, а также рисовали зарисовки, вместе с учениками. Получился очень интересный обмен опытом.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FF75C78-9B61-4A62-B817-F16D24E7D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997" y="2214169"/>
            <a:ext cx="2294198" cy="305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C0B6BC11-1112-47A6-B2B7-9A4DAE9A9D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FE4E9433-C3D2-410D-B015-E0BA1016F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561" y="2222560"/>
            <a:ext cx="2294198" cy="305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6432511B-D5D5-4B66-8BB1-28CB3A521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02" y="2222560"/>
            <a:ext cx="4123321" cy="30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2C22594C-6A8C-4FBA-99BC-30D75B306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433" y="2214169"/>
            <a:ext cx="2306785" cy="307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163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A01758-00B0-43DE-94DD-719922EC47D4}"/>
              </a:ext>
            </a:extLst>
          </p:cNvPr>
          <p:cNvSpPr txBox="1"/>
          <p:nvPr/>
        </p:nvSpPr>
        <p:spPr>
          <a:xfrm>
            <a:off x="3065930" y="833716"/>
            <a:ext cx="5244352" cy="1994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  внимание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4DCE8D-F578-47D8-8749-5F06BF087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767" y="3258930"/>
            <a:ext cx="2675965" cy="267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19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8056FDC-DAEC-4F9D-BD60-4739D08F9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498" y="0"/>
            <a:ext cx="8001000" cy="1284790"/>
          </a:xfrm>
        </p:spPr>
        <p:txBody>
          <a:bodyPr>
            <a:normAutofit/>
          </a:bodyPr>
          <a:lstStyle/>
          <a:p>
            <a:pPr lvl="0" algn="ctr"/>
            <a:r>
              <a:rPr lang="ru-RU" sz="2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справка</a:t>
            </a:r>
            <a:br>
              <a:rPr lang="ru-RU" dirty="0"/>
            </a:br>
            <a:endParaRPr lang="ru-RU" sz="18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51B1983-373E-4E66-904E-A57A6F651633}"/>
              </a:ext>
            </a:extLst>
          </p:cNvPr>
          <p:cNvSpPr/>
          <p:nvPr/>
        </p:nvSpPr>
        <p:spPr>
          <a:xfrm>
            <a:off x="345498" y="1014234"/>
            <a:ext cx="73792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2009 – 2010г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Открыт выставочный зал и специализированные мастерские. В школе обучается 323 человека. Начинается работа по внедрению программы «Погружение», в рамках которой каждый ученик школы получит знания в области компьютерной графики, керамики и архитектурного дизайна.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Школе присвоено имя  художника Марка Шагала. Это единственное образовательное учреждение в России, удостоенное имени художника мирового масштаба.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 – 2013 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Переход к предпрофильному образованию. Школа получает новую лицензию на образовательную деятельность по ФГТ (серия 63Л01 №0000297 от 16.05.2013 г.) и набирает первоклассников для обучения по предпрофессиональной программе в области  изобразительного искусства «Живопись».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ХШ им. Шагала в Тольятти вошла в список "50 лучших детских школ искусств России". Успешно осваивается предпрофессиональная программа в области изобразительного искусства «Живопись». Школа отметила свое 25-летие.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DFD0AD6-925A-4F71-9768-94A683F30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011" y="3812837"/>
            <a:ext cx="3596626" cy="239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IMG_73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011" y="1031250"/>
            <a:ext cx="3596626" cy="239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22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8056FDC-DAEC-4F9D-BD60-4739D08F9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976" y="25943"/>
            <a:ext cx="10255168" cy="1099595"/>
          </a:xfrm>
        </p:spPr>
        <p:txBody>
          <a:bodyPr>
            <a:normAutofit/>
          </a:bodyPr>
          <a:lstStyle/>
          <a:p>
            <a:pPr lvl="0" algn="ctr"/>
            <a:r>
              <a:rPr lang="ru-RU" sz="2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Преподавательский  состав</a:t>
            </a:r>
            <a:br>
              <a:rPr lang="ru-RU" sz="2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A5D964-B062-4976-BADF-BA805C2581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149"/>
          <a:stretch/>
        </p:blipFill>
        <p:spPr>
          <a:xfrm>
            <a:off x="692294" y="1125538"/>
            <a:ext cx="2135747" cy="11690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77F329-166A-4873-BC38-F3A738C2F8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52"/>
          <a:stretch/>
        </p:blipFill>
        <p:spPr>
          <a:xfrm>
            <a:off x="692294" y="2525030"/>
            <a:ext cx="2134376" cy="11467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B8CD7C-4680-4C2A-BEC6-6DE7DE8074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786"/>
          <a:stretch/>
        </p:blipFill>
        <p:spPr>
          <a:xfrm>
            <a:off x="3669882" y="1125538"/>
            <a:ext cx="2282486" cy="11422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5D3100-747C-42FE-AD6E-F7BD3590B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0496" y="2557801"/>
            <a:ext cx="2221871" cy="11596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AB1887-D35F-4F37-85B2-BA6AE36BB6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294" y="3902259"/>
            <a:ext cx="2134376" cy="11467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0D91BCB-5D66-402F-BDDA-9581857FD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385" y="3931645"/>
            <a:ext cx="2221871" cy="11596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378A70-EB90-4B50-887F-B39F460E2E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56" t="5761" b="21975"/>
          <a:stretch/>
        </p:blipFill>
        <p:spPr>
          <a:xfrm>
            <a:off x="3817010" y="3987049"/>
            <a:ext cx="1024421" cy="1041543"/>
          </a:xfrm>
          <a:prstGeom prst="ellipse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D53DC7-11C7-47ED-B7F6-D59EFD8611A8}"/>
              </a:ext>
            </a:extLst>
          </p:cNvPr>
          <p:cNvSpPr txBox="1"/>
          <p:nvPr/>
        </p:nvSpPr>
        <p:spPr>
          <a:xfrm>
            <a:off x="4891879" y="4405464"/>
            <a:ext cx="942391" cy="5078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</a:rPr>
              <a:t>Антонова </a:t>
            </a:r>
          </a:p>
          <a:p>
            <a:r>
              <a:rPr lang="ru-RU" sz="900" dirty="0">
                <a:solidFill>
                  <a:schemeClr val="bg1"/>
                </a:solidFill>
              </a:rPr>
              <a:t>Марина Павловна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4CDF797-1A7F-412C-B46E-FB2BB7050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705" y="1134905"/>
            <a:ext cx="2282486" cy="115967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4BF574-3137-429D-80C1-ACF0B555B56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281" t="7923" r="24950" b="50238"/>
          <a:stretch/>
        </p:blipFill>
        <p:spPr>
          <a:xfrm>
            <a:off x="6613910" y="1208750"/>
            <a:ext cx="1000166" cy="1002619"/>
          </a:xfrm>
          <a:prstGeom prst="ellipse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AA19E35-5BB8-416D-9F95-BC1CA7C743CF}"/>
              </a:ext>
            </a:extLst>
          </p:cNvPr>
          <p:cNvSpPr txBox="1"/>
          <p:nvPr/>
        </p:nvSpPr>
        <p:spPr>
          <a:xfrm>
            <a:off x="7614076" y="1530975"/>
            <a:ext cx="1124697" cy="5078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</a:rPr>
              <a:t>Акимова Наталья Владимировна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33B662-836A-4369-ACD9-1598215890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902" y="2557801"/>
            <a:ext cx="2221871" cy="115967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A36C3C4-AA72-4CA6-BF6B-5E796435E4D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264" r="32787" b="39816"/>
          <a:stretch/>
        </p:blipFill>
        <p:spPr>
          <a:xfrm>
            <a:off x="6553693" y="2620411"/>
            <a:ext cx="1083947" cy="1023221"/>
          </a:xfrm>
          <a:prstGeom prst="ellipse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4A7A4A5-9012-4767-8482-CE3A2EAE4732}"/>
              </a:ext>
            </a:extLst>
          </p:cNvPr>
          <p:cNvSpPr txBox="1"/>
          <p:nvPr/>
        </p:nvSpPr>
        <p:spPr>
          <a:xfrm>
            <a:off x="7674431" y="2948701"/>
            <a:ext cx="974036" cy="5078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</a:rPr>
              <a:t>Марусина Мария Вячеславовна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3231DC7-1D48-44D7-A6CD-B7F24BB29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704" y="4015413"/>
            <a:ext cx="2221871" cy="11596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545A8AD-A4DD-4D97-9040-7EB7FC614AE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9623" r="15225" b="40979"/>
          <a:stretch/>
        </p:blipFill>
        <p:spPr>
          <a:xfrm>
            <a:off x="6573571" y="4066561"/>
            <a:ext cx="1093305" cy="1041543"/>
          </a:xfrm>
          <a:prstGeom prst="ellipse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087CABB-C87D-4C8E-B105-0CA4162BC505}"/>
              </a:ext>
            </a:extLst>
          </p:cNvPr>
          <p:cNvSpPr txBox="1"/>
          <p:nvPr/>
        </p:nvSpPr>
        <p:spPr>
          <a:xfrm>
            <a:off x="7674431" y="4511483"/>
            <a:ext cx="974036" cy="5078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</a:rPr>
              <a:t>Соколова Екатерина Андреевна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1316A8E-8DB4-4337-A6FE-B2FDA8E57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6778" y="1152796"/>
            <a:ext cx="2221871" cy="115967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71563D2-596B-4B58-8807-424E8EB3C6C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6521" r="13417" b="40541"/>
          <a:stretch/>
        </p:blipFill>
        <p:spPr>
          <a:xfrm>
            <a:off x="9408527" y="1242522"/>
            <a:ext cx="957986" cy="979643"/>
          </a:xfrm>
          <a:prstGeom prst="ellipse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7CE2507-892F-4E22-BE8C-A7DA384A66F7}"/>
              </a:ext>
            </a:extLst>
          </p:cNvPr>
          <p:cNvSpPr txBox="1"/>
          <p:nvPr/>
        </p:nvSpPr>
        <p:spPr>
          <a:xfrm>
            <a:off x="10430674" y="1571461"/>
            <a:ext cx="97403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</a:rPr>
              <a:t>Сулимова Елена Александровна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0B6744A-1650-4359-AABF-5EE6480D4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2839" y="2544452"/>
            <a:ext cx="2221871" cy="115967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9FB50AC-C73B-4DB3-81C2-F71D1B17859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2596" t="5814" r="24286" b="45470"/>
          <a:stretch/>
        </p:blipFill>
        <p:spPr>
          <a:xfrm>
            <a:off x="9303308" y="2620411"/>
            <a:ext cx="933996" cy="989193"/>
          </a:xfrm>
          <a:prstGeom prst="ellipse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CC820DA-B357-4529-A7B5-B47208DDD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6368" y="4007494"/>
            <a:ext cx="2221871" cy="115967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79E239E-C0EB-4FA5-A8F4-639911AECBA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8322" t="11042" r="34571" b="40495"/>
          <a:stretch/>
        </p:blipFill>
        <p:spPr>
          <a:xfrm>
            <a:off x="9166124" y="4005527"/>
            <a:ext cx="1110936" cy="1102989"/>
          </a:xfrm>
          <a:prstGeom prst="ellipse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45F993B-4707-40C8-AC22-288C98E385C7}"/>
              </a:ext>
            </a:extLst>
          </p:cNvPr>
          <p:cNvSpPr txBox="1"/>
          <p:nvPr/>
        </p:nvSpPr>
        <p:spPr>
          <a:xfrm>
            <a:off x="10274811" y="4426408"/>
            <a:ext cx="974036" cy="5078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</a:rPr>
              <a:t>Морозова Ирина Георгиевна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DF2F52A-BC75-40F3-AE69-07A96DE24B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120"/>
          <a:stretch/>
        </p:blipFill>
        <p:spPr>
          <a:xfrm>
            <a:off x="692294" y="5279488"/>
            <a:ext cx="2221872" cy="114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51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8056FDC-DAEC-4F9D-BD60-4739D08F9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278" y="4822"/>
            <a:ext cx="10874137" cy="1413163"/>
          </a:xfrm>
        </p:spPr>
        <p:txBody>
          <a:bodyPr>
            <a:normAutofit/>
          </a:bodyPr>
          <a:lstStyle/>
          <a:p>
            <a:pPr algn="ctr"/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преподавателей 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235881191"/>
              </p:ext>
            </p:extLst>
          </p:nvPr>
        </p:nvGraphicFramePr>
        <p:xfrm>
          <a:off x="172278" y="991768"/>
          <a:ext cx="5160518" cy="4865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428246356"/>
              </p:ext>
            </p:extLst>
          </p:nvPr>
        </p:nvGraphicFramePr>
        <p:xfrm>
          <a:off x="4426346" y="1086058"/>
          <a:ext cx="7765654" cy="4343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4961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52997" y="540517"/>
            <a:ext cx="91680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 педагогических работников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515161694"/>
              </p:ext>
            </p:extLst>
          </p:nvPr>
        </p:nvGraphicFramePr>
        <p:xfrm>
          <a:off x="744405" y="1267379"/>
          <a:ext cx="11136663" cy="3933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8763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9">
            <a:extLst>
              <a:ext uri="{FF2B5EF4-FFF2-40B4-BE49-F238E27FC236}">
                <a16:creationId xmlns:a16="http://schemas.microsoft.com/office/drawing/2014/main" id="{88056FDC-DAEC-4F9D-BD60-4739D08F9370}"/>
              </a:ext>
            </a:extLst>
          </p:cNvPr>
          <p:cNvSpPr txBox="1">
            <a:spLocks/>
          </p:cNvSpPr>
          <p:nvPr/>
        </p:nvSpPr>
        <p:spPr>
          <a:xfrm>
            <a:off x="1195432" y="-193451"/>
            <a:ext cx="9946334" cy="1387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итоговой аттестации выпускников </a:t>
            </a:r>
            <a:br>
              <a:rPr lang="ru-RU" sz="2800" b="1" cap="none" dirty="0">
                <a:solidFill>
                  <a:srgbClr val="EA48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2022-2023 учебный год</a:t>
            </a: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4B7714E5-C305-4BFA-B0DE-7BE9EB9BE3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3229212"/>
              </p:ext>
            </p:extLst>
          </p:nvPr>
        </p:nvGraphicFramePr>
        <p:xfrm>
          <a:off x="811697" y="2556382"/>
          <a:ext cx="3832087" cy="3578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5B6A0C4-C16F-496B-9BCF-E8A07290D23D}"/>
              </a:ext>
            </a:extLst>
          </p:cNvPr>
          <p:cNvSpPr txBox="1"/>
          <p:nvPr/>
        </p:nvSpPr>
        <p:spPr>
          <a:xfrm>
            <a:off x="1413795" y="1691286"/>
            <a:ext cx="206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Композиция</a:t>
            </a:r>
          </a:p>
        </p:txBody>
      </p:sp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AFFC568E-5D60-4237-A863-A0B1C8BCF8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1509603"/>
              </p:ext>
            </p:extLst>
          </p:nvPr>
        </p:nvGraphicFramePr>
        <p:xfrm>
          <a:off x="6315214" y="2836704"/>
          <a:ext cx="5065089" cy="3017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B90D2D29-C250-4D65-B837-8E45860812CC}"/>
              </a:ext>
            </a:extLst>
          </p:cNvPr>
          <p:cNvSpPr txBox="1"/>
          <p:nvPr/>
        </p:nvSpPr>
        <p:spPr>
          <a:xfrm>
            <a:off x="6818954" y="1682981"/>
            <a:ext cx="4515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/>
              <a:t>История изобразительного </a:t>
            </a:r>
          </a:p>
          <a:p>
            <a:pPr algn="ctr"/>
            <a:r>
              <a:rPr lang="ru-RU" sz="2400" b="1" dirty="0"/>
              <a:t>искусства</a:t>
            </a:r>
          </a:p>
        </p:txBody>
      </p:sp>
    </p:spTree>
    <p:extLst>
      <p:ext uri="{BB962C8B-B14F-4D97-AF65-F5344CB8AC3E}">
        <p14:creationId xmlns:p14="http://schemas.microsoft.com/office/powerpoint/2010/main" val="2572770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9">
            <a:extLst>
              <a:ext uri="{FF2B5EF4-FFF2-40B4-BE49-F238E27FC236}">
                <a16:creationId xmlns:a16="http://schemas.microsoft.com/office/drawing/2014/main" id="{88056FDC-DAEC-4F9D-BD60-4739D08F9370}"/>
              </a:ext>
            </a:extLst>
          </p:cNvPr>
          <p:cNvSpPr txBox="1">
            <a:spLocks/>
          </p:cNvSpPr>
          <p:nvPr/>
        </p:nvSpPr>
        <p:spPr>
          <a:xfrm>
            <a:off x="3308853" y="0"/>
            <a:ext cx="8127773" cy="95365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учащихся в конкурсах на всероссийском уровне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305553"/>
              </p:ext>
            </p:extLst>
          </p:nvPr>
        </p:nvGraphicFramePr>
        <p:xfrm>
          <a:off x="6594571" y="1625102"/>
          <a:ext cx="5053914" cy="18631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2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04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3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100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Творческие достижения учащихся ХШ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преподавателей, подготовивших учащихся к конкурсам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чел./%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59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чел./%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чел./%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чел.-74%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чел.-26%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чел.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711701942"/>
              </p:ext>
            </p:extLst>
          </p:nvPr>
        </p:nvGraphicFramePr>
        <p:xfrm>
          <a:off x="6905996" y="3629694"/>
          <a:ext cx="4530630" cy="2875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2C53326-834C-4047-834F-201192A9BE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003981"/>
              </p:ext>
            </p:extLst>
          </p:nvPr>
        </p:nvGraphicFramePr>
        <p:xfrm>
          <a:off x="38980" y="862285"/>
          <a:ext cx="6273128" cy="59721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73128">
                  <a:extLst>
                    <a:ext uri="{9D8B030D-6E8A-4147-A177-3AD203B41FA5}">
                      <a16:colId xmlns:a16="http://schemas.microsoft.com/office/drawing/2014/main" val="1379487045"/>
                    </a:ext>
                  </a:extLst>
                </a:gridCol>
              </a:tblGrid>
              <a:tr h="471093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 Всероссийского конкурса детского и юношеского художественного творчества среди учащихся детских художественных школ, детских школ искусств и художественных училищ (техникумов) «Вглядываясь в мир»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 anchor="ctr">
                    <a:solidFill>
                      <a:schemeClr val="accent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1245318"/>
                  </a:ext>
                </a:extLst>
              </a:tr>
              <a:tr h="157030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 Всероссийский конкурс 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АрхВектор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 anchor="ctr">
                    <a:solidFill>
                      <a:schemeClr val="accent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622663"/>
                  </a:ext>
                </a:extLst>
              </a:tr>
              <a:tr h="157030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 Всероссийского конкурса-выставки "Постигая Мастера"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 anchor="ctr">
                    <a:solidFill>
                      <a:schemeClr val="accent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09601"/>
                  </a:ext>
                </a:extLst>
              </a:tr>
              <a:tr h="157030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Всероссийском конкурсе плаката и рисунка "Моя Великая Русь"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 anchor="ctr">
                    <a:solidFill>
                      <a:schemeClr val="accent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856085"/>
                  </a:ext>
                </a:extLst>
              </a:tr>
              <a:tr h="314062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Отборочный этап Олимпиада "Культура и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искусство"в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СПбГУПТиД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2499" marR="42499" marT="0" marB="0" anchor="ctr">
                    <a:solidFill>
                      <a:schemeClr val="accent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363078"/>
                  </a:ext>
                </a:extLst>
              </a:tr>
              <a:tr h="157030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Открытый Всероссийский конкурс художественного творчества «Весеннее капель»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 anchor="ctr">
                    <a:solidFill>
                      <a:schemeClr val="accent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561512"/>
                  </a:ext>
                </a:extLst>
              </a:tr>
              <a:tr h="314062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Заключительный этап Олимпиады "Культура и искусство" в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СПбГУПТиД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2499" marR="42499" marT="0" marB="0" anchor="ctr">
                    <a:solidFill>
                      <a:schemeClr val="accent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818872"/>
                  </a:ext>
                </a:extLst>
              </a:tr>
              <a:tr h="157030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XVII Всероссийском конкурсе для детей и молодежи "Достижения юных"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 anchor="ctr">
                    <a:solidFill>
                      <a:schemeClr val="accent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782283"/>
                  </a:ext>
                </a:extLst>
              </a:tr>
              <a:tr h="157030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конкурс детского творчества "Мой край родной, мой Север милый"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 anchor="ctr">
                    <a:solidFill>
                      <a:schemeClr val="accent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958217"/>
                  </a:ext>
                </a:extLst>
              </a:tr>
              <a:tr h="295635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конкурс «Русские победы» им. П.А. Кривоногова (советского художника-баталиста)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 anchor="ctr">
                    <a:solidFill>
                      <a:schemeClr val="accent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347893"/>
                  </a:ext>
                </a:extLst>
              </a:tr>
              <a:tr h="314062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 Всероссийский конкурс детского художественного творчества «ГРАД ВОЗВЫШЕННЫЙ, ГРАД ВДОХНОВЕННЫЙ»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 anchor="ctr">
                    <a:solidFill>
                      <a:schemeClr val="accent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979691"/>
                  </a:ext>
                </a:extLst>
              </a:tr>
              <a:tr h="230640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XIX 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Всероссийском конкурсе для детей и молодежи "На взлет"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 anchor="ctr">
                    <a:solidFill>
                      <a:schemeClr val="accent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568058"/>
                  </a:ext>
                </a:extLst>
              </a:tr>
              <a:tr h="157030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 Всероссийский творческий конкурс юных дизайнеров «Грани дизайна»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 anchor="ctr">
                    <a:solidFill>
                      <a:schemeClr val="accent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634765"/>
                  </a:ext>
                </a:extLst>
              </a:tr>
              <a:tr h="157030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VII Всероссийском осенним конкурсе изобразительного искусства 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Артлицей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Петербург»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 anchor="ctr">
                    <a:solidFill>
                      <a:schemeClr val="accent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296078"/>
                  </a:ext>
                </a:extLst>
              </a:tr>
              <a:tr h="230640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XXII молодёжные Дельфийские игры России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 anchor="ctr">
                    <a:solidFill>
                      <a:schemeClr val="accent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091708"/>
                  </a:ext>
                </a:extLst>
              </a:tr>
              <a:tr h="310791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культурно-просветительский конкурс для одаренных детей "Уникум"2022осень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 anchor="ctr">
                    <a:solidFill>
                      <a:schemeClr val="accent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898632"/>
                  </a:ext>
                </a:extLst>
              </a:tr>
              <a:tr h="157030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конкурс "Сказочные защитники Родины".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 anchor="ctr">
                    <a:solidFill>
                      <a:schemeClr val="accent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718789"/>
                  </a:ext>
                </a:extLst>
              </a:tr>
              <a:tr h="314062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Очный творческий конкурс</a:t>
                      </a:r>
                    </a:p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«Пасха радость нам несет»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 anchor="ctr">
                    <a:solidFill>
                      <a:schemeClr val="accent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884468"/>
                  </a:ext>
                </a:extLst>
              </a:tr>
              <a:tr h="157030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Открытый Всероссийский  конкурс "Гамаюн-Птица вещая".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 anchor="ctr">
                    <a:solidFill>
                      <a:schemeClr val="accent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675204"/>
                  </a:ext>
                </a:extLst>
              </a:tr>
              <a:tr h="310791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фестиваль «Великий Болгар»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 anchor="ctr">
                    <a:solidFill>
                      <a:schemeClr val="accent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826639"/>
                  </a:ext>
                </a:extLst>
              </a:tr>
              <a:tr h="157030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 Всероссийский фестиваль креативных индустрий 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Art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Play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 anchor="ctr">
                    <a:solidFill>
                      <a:schemeClr val="accent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65679"/>
                  </a:ext>
                </a:extLst>
              </a:tr>
              <a:tr h="314062">
                <a:tc>
                  <a:txBody>
                    <a:bodyPr/>
                    <a:lstStyle/>
                    <a:p>
                      <a:pPr marL="171450" indent="-171450" algn="l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XXVIII Всероссийский конкурс молодых дарований по изобразительному искусству «Жигулевская палитра»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99" marR="42499" marT="0" marB="0" anchor="ctr">
                    <a:solidFill>
                      <a:schemeClr val="accent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4343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5938333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5491</TotalTime>
  <Words>1754</Words>
  <Application>Microsoft Office PowerPoint</Application>
  <PresentationFormat>Широкоэкранный</PresentationFormat>
  <Paragraphs>211</Paragraphs>
  <Slides>36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5" baseType="lpstr">
      <vt:lpstr>-apple-system</vt:lpstr>
      <vt:lpstr>Arial</vt:lpstr>
      <vt:lpstr>Calibri</vt:lpstr>
      <vt:lpstr>Century Gothic</vt:lpstr>
      <vt:lpstr>Courier New</vt:lpstr>
      <vt:lpstr>Symbol</vt:lpstr>
      <vt:lpstr>Times New Roman</vt:lpstr>
      <vt:lpstr>Wingdings 3</vt:lpstr>
      <vt:lpstr>Сектор</vt:lpstr>
      <vt:lpstr> Публичный отчет  МБУ ДО дхш имени Марка шагала</vt:lpstr>
      <vt:lpstr>Общие сведения </vt:lpstr>
      <vt:lpstr>    1990 г. Открытие студии художественной керамики (120 учащихся) под руководством М. А. Фрейдлиной. при поддержке ваз для  студии было закуплено современное гончарное и гипсо-модельное оборудование, печи для обжига фарфора и керамики. одним из первых профессиональных партнеров студии стало по «гжель» - основной центр традиционной русской керамики,  где педагоги проходили стажировку, а ученики - летнюю практику.  1991 – 1992 г.  Cтудия преобразована в художественную школу «керамика», преподавателями написаны адаптированные программы по академическим предметам - рисунку, живописи, композиции. подписан договор о сотрудничестве с кафедрой керамики ленинградского  высшего художественно-промышленного училища им. в. мухиной.    1997 – 1999 г.  В школе открыто отделение компьютерного дизайна. разработана и апробирована авторская программа, получены первые результаты программы в городской компьютерной олимпиаде (диплом), областной и международной выставках (дипломы и грамоты). в школе складывается трехступенчатая система обучения.  на подготовительном, основном и профориентированном отделениях обучается 211 человек.   2007 г.  Выделяются новые помещения, оборудованы специализированные классы и мастерские. увеличилось количество учащихся (211 на бюджетном и 60 на хозрасчетном отделениях). начата работа по внедрению новой программы «основы графического дизайна»</vt:lpstr>
      <vt:lpstr>Историческая справка </vt:lpstr>
      <vt:lpstr>Преподавательский  состав </vt:lpstr>
      <vt:lpstr> квалификация преподавателей  </vt:lpstr>
      <vt:lpstr>Презентация PowerPoint</vt:lpstr>
      <vt:lpstr>Презентация PowerPoint</vt:lpstr>
      <vt:lpstr>Презентация PowerPoint</vt:lpstr>
      <vt:lpstr>1. Дмитриенко Елизавета – диплом участника Всероссийского конкурса «Град Возвышенный, Град Вдохновенный»  2. Андреева Екатерина – диплом 2 степени Всероссийского конкурса плаката и рисунка «Моя великая русь» 3. Юрцевич Дарья – диплом победителя всероссийского конкурса «На взлете»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Наши  лучшие ученики в образовательном центре «сириус» </vt:lpstr>
      <vt:lpstr>Презентация PowerPoint</vt:lpstr>
      <vt:lpstr>Презентация PowerPoint</vt:lpstr>
      <vt:lpstr>Презентация PowerPoint</vt:lpstr>
      <vt:lpstr>Презентация PowerPoint</vt:lpstr>
      <vt:lpstr>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Публичный отчет  МБУДО  художественной школы имени Марка шагала</dc:title>
  <dc:creator>123</dc:creator>
  <cp:lastModifiedBy>Kabinet 4</cp:lastModifiedBy>
  <cp:revision>341</cp:revision>
  <dcterms:created xsi:type="dcterms:W3CDTF">2020-05-18T05:53:18Z</dcterms:created>
  <dcterms:modified xsi:type="dcterms:W3CDTF">2023-06-06T12:42:45Z</dcterms:modified>
</cp:coreProperties>
</file>